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3"/>
  </p:notesMasterIdLst>
  <p:sldIdLst>
    <p:sldId id="258" r:id="rId2"/>
    <p:sldId id="283" r:id="rId3"/>
    <p:sldId id="284" r:id="rId4"/>
    <p:sldId id="312" r:id="rId5"/>
    <p:sldId id="313" r:id="rId6"/>
    <p:sldId id="302" r:id="rId7"/>
    <p:sldId id="285" r:id="rId8"/>
    <p:sldId id="322" r:id="rId9"/>
    <p:sldId id="286" r:id="rId10"/>
    <p:sldId id="309" r:id="rId11"/>
    <p:sldId id="310" r:id="rId12"/>
    <p:sldId id="311" r:id="rId13"/>
    <p:sldId id="308" r:id="rId14"/>
    <p:sldId id="287" r:id="rId15"/>
    <p:sldId id="323" r:id="rId16"/>
    <p:sldId id="314" r:id="rId17"/>
    <p:sldId id="316" r:id="rId18"/>
    <p:sldId id="315" r:id="rId19"/>
    <p:sldId id="317" r:id="rId20"/>
    <p:sldId id="288" r:id="rId21"/>
    <p:sldId id="318" r:id="rId22"/>
    <p:sldId id="289" r:id="rId23"/>
    <p:sldId id="319" r:id="rId24"/>
    <p:sldId id="320" r:id="rId25"/>
    <p:sldId id="321" r:id="rId26"/>
    <p:sldId id="350" r:id="rId27"/>
    <p:sldId id="301" r:id="rId28"/>
    <p:sldId id="352" r:id="rId29"/>
    <p:sldId id="330" r:id="rId30"/>
    <p:sldId id="282" r:id="rId31"/>
    <p:sldId id="298" r:id="rId32"/>
    <p:sldId id="299" r:id="rId33"/>
    <p:sldId id="292" r:id="rId34"/>
    <p:sldId id="291" r:id="rId35"/>
    <p:sldId id="331" r:id="rId36"/>
    <p:sldId id="332" r:id="rId37"/>
    <p:sldId id="333" r:id="rId38"/>
    <p:sldId id="327" r:id="rId39"/>
    <p:sldId id="300" r:id="rId40"/>
    <p:sldId id="336" r:id="rId41"/>
    <p:sldId id="337" r:id="rId42"/>
    <p:sldId id="340" r:id="rId43"/>
    <p:sldId id="341" r:id="rId44"/>
    <p:sldId id="343" r:id="rId45"/>
    <p:sldId id="344" r:id="rId46"/>
    <p:sldId id="328" r:id="rId47"/>
    <p:sldId id="345" r:id="rId48"/>
    <p:sldId id="346" r:id="rId49"/>
    <p:sldId id="297" r:id="rId50"/>
    <p:sldId id="295" r:id="rId51"/>
    <p:sldId id="349" r:id="rId52"/>
    <p:sldId id="329" r:id="rId53"/>
    <p:sldId id="353" r:id="rId54"/>
    <p:sldId id="351" r:id="rId55"/>
    <p:sldId id="354" r:id="rId56"/>
    <p:sldId id="355" r:id="rId57"/>
    <p:sldId id="359" r:id="rId58"/>
    <p:sldId id="356" r:id="rId59"/>
    <p:sldId id="360" r:id="rId60"/>
    <p:sldId id="357" r:id="rId61"/>
    <p:sldId id="358" r:id="rId62"/>
    <p:sldId id="361" r:id="rId63"/>
    <p:sldId id="363" r:id="rId64"/>
    <p:sldId id="365" r:id="rId65"/>
    <p:sldId id="367" r:id="rId66"/>
    <p:sldId id="368" r:id="rId67"/>
    <p:sldId id="369" r:id="rId68"/>
    <p:sldId id="370" r:id="rId69"/>
    <p:sldId id="371" r:id="rId70"/>
    <p:sldId id="372" r:id="rId71"/>
    <p:sldId id="373" r:id="rId72"/>
    <p:sldId id="374" r:id="rId73"/>
    <p:sldId id="375" r:id="rId74"/>
    <p:sldId id="376" r:id="rId75"/>
    <p:sldId id="377" r:id="rId76"/>
    <p:sldId id="378" r:id="rId77"/>
    <p:sldId id="379" r:id="rId78"/>
    <p:sldId id="380" r:id="rId79"/>
    <p:sldId id="281" r:id="rId80"/>
    <p:sldId id="273" r:id="rId81"/>
    <p:sldId id="381"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AC08"/>
    <a:srgbClr val="FF40FF"/>
    <a:srgbClr val="00FF00"/>
    <a:srgbClr val="09442A"/>
    <a:srgbClr val="00FDFF"/>
    <a:srgbClr val="FF7F00"/>
    <a:srgbClr val="05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12"/>
    <p:restoredTop sz="94586"/>
  </p:normalViewPr>
  <p:slideViewPr>
    <p:cSldViewPr snapToGrid="0" snapToObjects="1">
      <p:cViewPr varScale="1">
        <p:scale>
          <a:sx n="89" d="100"/>
          <a:sy n="89" d="100"/>
        </p:scale>
        <p:origin x="5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9/29/19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26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8742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9/29/19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9/29/19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9/29/19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9/29/19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9/29/19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9/29/19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9/29/19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9/29/19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quest.scheme" TargetMode="External"/><Relationship Id="rId4" Type="http://schemas.openxmlformats.org/officeDocument/2006/relationships/hyperlink" Target="https://docs.djangoproject.com/en/2.2/ref/request-response/#django.http.HttpRequest.body" TargetMode="External"/><Relationship Id="rId5" Type="http://schemas.openxmlformats.org/officeDocument/2006/relationships/hyperlink" Target="https://docs.djangoproject.com/en/2.2/ref/request-response/#django.http.HttpRequest.POST" TargetMode="External"/><Relationship Id="rId1" Type="http://schemas.openxmlformats.org/officeDocument/2006/relationships/slideLayout" Target="../slideLayouts/slideLayout2.xml"/><Relationship Id="rId2" Type="http://schemas.openxmlformats.org/officeDocument/2006/relationships/hyperlink" Target="https://docs.djangoproject.com/en/2.2/ref/request-response/#attribut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djangoproject.com/en/2.2/ref/request-response/#django.http.HttpRequest" TargetMode="External"/><Relationship Id="rId3" Type="http://schemas.openxmlformats.org/officeDocument/2006/relationships/hyperlink" Target="https://docs.djangoproject.com/en/2.2/ref/request-response/#django.http.HttpRespons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Cross-site_script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imple" TargetMode="Externa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pecial" TargetMode="Externa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nested" TargetMode="Externa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py4e.com/lessons/Objects" TargetMode="Externa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200" TargetMode="External"/><Relationship Id="rId3"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en.wikipedia.org/wiki/SQL"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chucklist.dj4e.com/ads" TargetMode="External"/><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s://samples.dj4e.com/gview/cat/1" TargetMode="External"/><Relationship Id="rId5"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hyperlink" Target="https://samples.dj4e.com/gview/cat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gview/cats" TargetMode="External"/><Relationship Id="rId3"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gview/cat/1" TargetMode="External"/><Relationship Id="rId3" Type="http://schemas.openxmlformats.org/officeDocument/2006/relationships/image" Target="../media/image2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gview/cats" TargetMode="External"/><Relationship Id="rId3" Type="http://schemas.openxmlformats.org/officeDocument/2006/relationships/image" Target="../media/image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lickr.com/photos/dinnerseries/23570475099" TargetMode="External"/><Relationship Id="rId3" Type="http://schemas.openxmlformats.org/officeDocument/2006/relationships/hyperlink" Target="http://www.djangoproject.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E20EB187-900F-4AF5-813B-101456D9F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a:t>Views and</a:t>
            </a:r>
            <a:br>
              <a:rPr lang="en-US" sz="8000" dirty="0"/>
            </a:br>
            <a:r>
              <a:rPr lang="en-US" sz="8000" dirty="0"/>
              <a:t>Templates</a:t>
            </a:r>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 xmlns:a16="http://schemas.microsoft.com/office/drawing/2014/main" id="{624D17C8-E9C2-48A4-AA36-D7048A6CCC4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35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and Response Objects</a:t>
            </a:r>
            <a:endParaRPr lang="en-US" dirty="0"/>
          </a:p>
        </p:txBody>
      </p:sp>
      <p:sp>
        <p:nvSpPr>
          <p:cNvPr id="4" name="Rectangle 3"/>
          <p:cNvSpPr/>
          <p:nvPr/>
        </p:nvSpPr>
        <p:spPr>
          <a:xfrm>
            <a:off x="4717448" y="5527411"/>
            <a:ext cx="602677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/2.2/ref/request-response/</a:t>
            </a:r>
          </a:p>
        </p:txBody>
      </p:sp>
      <p:sp>
        <p:nvSpPr>
          <p:cNvPr id="6" name="Rectangle 5"/>
          <p:cNvSpPr/>
          <p:nvPr/>
        </p:nvSpPr>
        <p:spPr>
          <a:xfrm>
            <a:off x="949036" y="1751975"/>
            <a:ext cx="10293927" cy="3477875"/>
          </a:xfrm>
          <a:prstGeom prst="rect">
            <a:avLst/>
          </a:prstGeom>
          <a:solidFill>
            <a:schemeClr val="tx1"/>
          </a:solidFill>
        </p:spPr>
        <p:txBody>
          <a:bodyPr wrap="square">
            <a:spAutoFit/>
          </a:bodyPr>
          <a:lstStyle/>
          <a:p>
            <a:r>
              <a:rPr lang="en-US" sz="2000" dirty="0" smtClean="0">
                <a:solidFill>
                  <a:srgbClr val="09442A"/>
                </a:solidFill>
              </a:rPr>
              <a:t>Django </a:t>
            </a:r>
            <a:r>
              <a:rPr lang="en-US" sz="2000" dirty="0">
                <a:solidFill>
                  <a:srgbClr val="09442A"/>
                </a:solidFill>
              </a:rPr>
              <a:t>uses request and response objects to pass </a:t>
            </a:r>
            <a:r>
              <a:rPr lang="en-US" sz="2000" dirty="0" smtClean="0">
                <a:solidFill>
                  <a:srgbClr val="09442A"/>
                </a:solidFill>
              </a:rPr>
              <a:t>information throughout your Django application.</a:t>
            </a:r>
          </a:p>
          <a:p>
            <a:endParaRPr lang="en-US" sz="2000" dirty="0" smtClean="0">
              <a:solidFill>
                <a:srgbClr val="09442A"/>
              </a:solidFill>
            </a:endParaRPr>
          </a:p>
          <a:p>
            <a:r>
              <a:rPr lang="en-US" sz="2000" dirty="0" smtClean="0">
                <a:solidFill>
                  <a:srgbClr val="09442A"/>
                </a:solidFill>
              </a:rPr>
              <a:t>When </a:t>
            </a:r>
            <a:r>
              <a:rPr lang="en-US" sz="2000" dirty="0">
                <a:solidFill>
                  <a:srgbClr val="09442A"/>
                </a:solidFill>
              </a:rPr>
              <a:t>a page is </a:t>
            </a:r>
            <a:r>
              <a:rPr lang="en-US" sz="2000" dirty="0" smtClean="0">
                <a:solidFill>
                  <a:srgbClr val="09442A"/>
                </a:solidFill>
              </a:rPr>
              <a:t>requested by a browser, </a:t>
            </a:r>
            <a:r>
              <a:rPr lang="en-US" sz="2000" dirty="0">
                <a:solidFill>
                  <a:srgbClr val="09442A"/>
                </a:solidFill>
              </a:rPr>
              <a:t>Django creates an </a:t>
            </a:r>
            <a:r>
              <a:rPr lang="en-US" sz="2000" b="1" dirty="0" err="1">
                <a:solidFill>
                  <a:srgbClr val="09442A"/>
                </a:solidFill>
              </a:rPr>
              <a:t>HttpRequest</a:t>
            </a:r>
            <a:r>
              <a:rPr lang="en-US" sz="2000" dirty="0">
                <a:solidFill>
                  <a:srgbClr val="09442A"/>
                </a:solidFill>
              </a:rPr>
              <a:t> object that contains metadata about the request. </a:t>
            </a:r>
            <a:endParaRPr lang="en-US" sz="2000" dirty="0" smtClean="0">
              <a:solidFill>
                <a:srgbClr val="09442A"/>
              </a:solidFill>
            </a:endParaRPr>
          </a:p>
          <a:p>
            <a:endParaRPr lang="en-US" sz="2000" dirty="0" smtClean="0">
              <a:solidFill>
                <a:srgbClr val="09442A"/>
              </a:solidFill>
            </a:endParaRPr>
          </a:p>
          <a:p>
            <a:r>
              <a:rPr lang="en-US" sz="2000" dirty="0" smtClean="0">
                <a:solidFill>
                  <a:srgbClr val="09442A"/>
                </a:solidFill>
              </a:rPr>
              <a:t>Then </a:t>
            </a:r>
            <a:r>
              <a:rPr lang="en-US" sz="2000" dirty="0">
                <a:solidFill>
                  <a:srgbClr val="09442A"/>
                </a:solidFill>
              </a:rPr>
              <a:t>Django loads the appropriate view, passing the </a:t>
            </a:r>
            <a:r>
              <a:rPr lang="en-US" sz="2000" b="1" dirty="0" err="1">
                <a:solidFill>
                  <a:srgbClr val="09442A"/>
                </a:solidFill>
              </a:rPr>
              <a:t>HttpRequest</a:t>
            </a:r>
            <a:r>
              <a:rPr lang="en-US" sz="2000" dirty="0">
                <a:solidFill>
                  <a:srgbClr val="09442A"/>
                </a:solidFill>
              </a:rPr>
              <a:t> as the first argument to the view function. Each view is responsible for returning an </a:t>
            </a:r>
            <a:r>
              <a:rPr lang="en-US" sz="2000" b="1" dirty="0" err="1">
                <a:solidFill>
                  <a:srgbClr val="09442A"/>
                </a:solidFill>
              </a:rPr>
              <a:t>HttpResponse</a:t>
            </a:r>
            <a:r>
              <a:rPr lang="en-US" sz="2000" dirty="0">
                <a:solidFill>
                  <a:srgbClr val="09442A"/>
                </a:solidFill>
              </a:rPr>
              <a:t> object</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The Application Programming Interfaces (APIs) </a:t>
            </a:r>
            <a:r>
              <a:rPr lang="en-US" sz="2000" dirty="0">
                <a:solidFill>
                  <a:srgbClr val="09442A"/>
                </a:solidFill>
              </a:rPr>
              <a:t>for </a:t>
            </a:r>
            <a:r>
              <a:rPr lang="en-US" sz="2000" b="1" dirty="0" err="1">
                <a:solidFill>
                  <a:srgbClr val="09442A"/>
                </a:solidFill>
              </a:rPr>
              <a:t>HttpRequest</a:t>
            </a:r>
            <a:r>
              <a:rPr lang="en-US" sz="2000" dirty="0">
                <a:solidFill>
                  <a:srgbClr val="09442A"/>
                </a:solidFill>
              </a:rPr>
              <a:t> and </a:t>
            </a:r>
            <a:r>
              <a:rPr lang="en-US" sz="2000" b="1" dirty="0" err="1">
                <a:solidFill>
                  <a:srgbClr val="09442A"/>
                </a:solidFill>
              </a:rPr>
              <a:t>HttpResponse</a:t>
            </a:r>
            <a:r>
              <a:rPr lang="en-US" sz="2000" dirty="0">
                <a:solidFill>
                  <a:srgbClr val="09442A"/>
                </a:solidFill>
              </a:rPr>
              <a:t> objects, </a:t>
            </a:r>
            <a:r>
              <a:rPr lang="en-US" sz="2000" dirty="0" smtClean="0">
                <a:solidFill>
                  <a:srgbClr val="09442A"/>
                </a:solidFill>
              </a:rPr>
              <a:t>are </a:t>
            </a:r>
            <a:r>
              <a:rPr lang="en-US" sz="2000" dirty="0">
                <a:solidFill>
                  <a:srgbClr val="09442A"/>
                </a:solidFill>
              </a:rPr>
              <a:t>defined in the </a:t>
            </a:r>
            <a:r>
              <a:rPr lang="en-US" sz="2000" b="1" dirty="0" err="1">
                <a:solidFill>
                  <a:srgbClr val="09442A"/>
                </a:solidFill>
              </a:rPr>
              <a:t>django.http</a:t>
            </a:r>
            <a:r>
              <a:rPr lang="en-US" sz="2000" dirty="0">
                <a:solidFill>
                  <a:srgbClr val="09442A"/>
                </a:solidFill>
              </a:rPr>
              <a:t> module.</a:t>
            </a:r>
          </a:p>
        </p:txBody>
      </p:sp>
    </p:spTree>
    <p:extLst>
      <p:ext uri="{BB962C8B-B14F-4D97-AF65-F5344CB8AC3E}">
        <p14:creationId xmlns:p14="http://schemas.microsoft.com/office/powerpoint/2010/main" val="1034239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HttpRequest</a:t>
            </a:r>
            <a:endParaRPr lang="en-US" dirty="0"/>
          </a:p>
        </p:txBody>
      </p:sp>
      <p:sp>
        <p:nvSpPr>
          <p:cNvPr id="6" name="Rectangle 5"/>
          <p:cNvSpPr/>
          <p:nvPr/>
        </p:nvSpPr>
        <p:spPr>
          <a:xfrm>
            <a:off x="2583871" y="5571944"/>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django.http.HttpRequest</a:t>
            </a:r>
            <a:endParaRPr lang="en-US" dirty="0"/>
          </a:p>
        </p:txBody>
      </p:sp>
      <p:sp>
        <p:nvSpPr>
          <p:cNvPr id="8" name="Rectangle 7"/>
          <p:cNvSpPr/>
          <p:nvPr/>
        </p:nvSpPr>
        <p:spPr>
          <a:xfrm>
            <a:off x="893618" y="1574318"/>
            <a:ext cx="10460182" cy="3785652"/>
          </a:xfrm>
          <a:prstGeom prst="rect">
            <a:avLst/>
          </a:prstGeom>
          <a:solidFill>
            <a:schemeClr val="tx1"/>
          </a:solidFill>
        </p:spPr>
        <p:txBody>
          <a:bodyPr wrap="square">
            <a:spAutoFit/>
          </a:bodyPr>
          <a:lstStyle/>
          <a:p>
            <a:r>
              <a:rPr lang="en-US" sz="2000" b="1" dirty="0" smtClean="0">
                <a:solidFill>
                  <a:srgbClr val="09442A"/>
                </a:solidFill>
              </a:rPr>
              <a:t>Attributes</a:t>
            </a:r>
            <a:endParaRPr lang="en-US" sz="2000" b="1" u="sng" dirty="0">
              <a:solidFill>
                <a:srgbClr val="09442A"/>
              </a:solidFill>
              <a:hlinkClick r:id="rId2"/>
            </a:endParaRPr>
          </a:p>
          <a:p>
            <a:r>
              <a:rPr lang="en-US" sz="2000" dirty="0">
                <a:solidFill>
                  <a:srgbClr val="09442A"/>
                </a:solidFill>
              </a:rPr>
              <a:t>All attributes should be considered read-only, unless stated otherwise</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HttpRequest.scheme</a:t>
            </a:r>
            <a:endParaRPr lang="en-US" sz="2000" b="1" u="sng" dirty="0">
              <a:solidFill>
                <a:srgbClr val="09442A"/>
              </a:solidFill>
              <a:hlinkClick r:id="rId3"/>
            </a:endParaRPr>
          </a:p>
          <a:p>
            <a:r>
              <a:rPr lang="en-US" sz="2000" dirty="0">
                <a:solidFill>
                  <a:srgbClr val="09442A"/>
                </a:solidFill>
              </a:rPr>
              <a:t>A string representing the scheme of the request (http or https usually</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HttpRequest.body</a:t>
            </a:r>
            <a:endParaRPr lang="en-US" sz="2000" b="1" u="sng" dirty="0" smtClean="0">
              <a:solidFill>
                <a:srgbClr val="09442A"/>
              </a:solidFill>
            </a:endParaRPr>
          </a:p>
          <a:p>
            <a:endParaRPr lang="en-US" sz="2000" u="sng" dirty="0">
              <a:solidFill>
                <a:srgbClr val="09442A"/>
              </a:solidFill>
              <a:hlinkClick r:id="rId4"/>
            </a:endParaRPr>
          </a:p>
          <a:p>
            <a:r>
              <a:rPr lang="en-US" sz="2000" dirty="0">
                <a:solidFill>
                  <a:srgbClr val="09442A"/>
                </a:solidFill>
              </a:rPr>
              <a:t>The raw HTTP request body as a </a:t>
            </a:r>
            <a:r>
              <a:rPr lang="en-US" sz="2000" dirty="0" err="1">
                <a:solidFill>
                  <a:srgbClr val="09442A"/>
                </a:solidFill>
              </a:rPr>
              <a:t>bytestring</a:t>
            </a:r>
            <a:r>
              <a:rPr lang="en-US" sz="2000" dirty="0">
                <a:solidFill>
                  <a:srgbClr val="09442A"/>
                </a:solidFill>
              </a:rPr>
              <a:t>. This is useful for processing data in different ways than conventional HTML forms: binary images, XML payload etc. For processing conventional form data, use </a:t>
            </a:r>
            <a:r>
              <a:rPr lang="en-US" sz="2000" u="sng" dirty="0">
                <a:solidFill>
                  <a:srgbClr val="09442A"/>
                </a:solidFill>
                <a:hlinkClick r:id="rId5"/>
              </a:rPr>
              <a:t>HttpRequest.POST</a:t>
            </a:r>
            <a:r>
              <a:rPr lang="en-US" sz="2000" u="sng" dirty="0" smtClean="0">
                <a:solidFill>
                  <a:srgbClr val="09442A"/>
                </a:solidFill>
                <a:hlinkClick r:id="rId5"/>
              </a:rPr>
              <a:t>.</a:t>
            </a:r>
          </a:p>
          <a:p>
            <a:endParaRPr lang="en-US" sz="2000" u="sng" dirty="0" smtClean="0">
              <a:solidFill>
                <a:srgbClr val="09442A"/>
              </a:solidFill>
              <a:hlinkClick r:id="rId5"/>
            </a:endParaRPr>
          </a:p>
        </p:txBody>
      </p:sp>
    </p:spTree>
    <p:extLst>
      <p:ext uri="{BB962C8B-B14F-4D97-AF65-F5344CB8AC3E}">
        <p14:creationId xmlns:p14="http://schemas.microsoft.com/office/powerpoint/2010/main" val="8289975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smtClean="0"/>
              <a:t>HttpResponse</a:t>
            </a:r>
            <a:endParaRPr lang="en-US" dirty="0"/>
          </a:p>
        </p:txBody>
      </p:sp>
      <p:sp>
        <p:nvSpPr>
          <p:cNvPr id="5" name="Rectangle 4"/>
          <p:cNvSpPr/>
          <p:nvPr/>
        </p:nvSpPr>
        <p:spPr>
          <a:xfrm>
            <a:off x="893618" y="2046266"/>
            <a:ext cx="10460182" cy="2862322"/>
          </a:xfrm>
          <a:prstGeom prst="rect">
            <a:avLst/>
          </a:prstGeom>
          <a:solidFill>
            <a:schemeClr val="tx1"/>
          </a:solidFill>
        </p:spPr>
        <p:txBody>
          <a:bodyPr wrap="square">
            <a:spAutoFit/>
          </a:bodyPr>
          <a:lstStyle/>
          <a:p>
            <a:r>
              <a:rPr lang="en-US" sz="2000" dirty="0">
                <a:solidFill>
                  <a:srgbClr val="09442A"/>
                </a:solidFill>
              </a:rPr>
              <a:t>In contrast to </a:t>
            </a:r>
            <a:r>
              <a:rPr lang="en-US" sz="2000" dirty="0">
                <a:solidFill>
                  <a:srgbClr val="09442A"/>
                </a:solidFill>
                <a:hlinkClick r:id="rId2" tooltip="django.http.HttpRequest"/>
              </a:rPr>
              <a:t>HttpRequest</a:t>
            </a:r>
            <a:r>
              <a:rPr lang="en-US" sz="2000" dirty="0">
                <a:solidFill>
                  <a:srgbClr val="09442A"/>
                </a:solidFill>
              </a:rPr>
              <a:t> objects, which are created automatically by Django, </a:t>
            </a:r>
            <a:r>
              <a:rPr lang="en-US" sz="2000" dirty="0">
                <a:solidFill>
                  <a:srgbClr val="09442A"/>
                </a:solidFill>
                <a:hlinkClick r:id="rId3" tooltip="django.http.HttpResponse"/>
              </a:rPr>
              <a:t>HttpResponse</a:t>
            </a:r>
            <a:r>
              <a:rPr lang="en-US" sz="2000" dirty="0">
                <a:solidFill>
                  <a:srgbClr val="09442A"/>
                </a:solidFill>
              </a:rPr>
              <a:t> objects are your responsibility.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Each </a:t>
            </a:r>
            <a:r>
              <a:rPr lang="en-US" sz="2000" dirty="0">
                <a:solidFill>
                  <a:srgbClr val="09442A"/>
                </a:solidFill>
              </a:rPr>
              <a:t>view you write is responsible for instantiating, populating, and returning an </a:t>
            </a:r>
            <a:r>
              <a:rPr lang="en-US" sz="2000" dirty="0">
                <a:solidFill>
                  <a:srgbClr val="09442A"/>
                </a:solidFill>
                <a:hlinkClick r:id="rId3" tooltip="django.http.HttpResponse"/>
              </a:rPr>
              <a:t>HttpResponse</a:t>
            </a:r>
            <a:r>
              <a:rPr lang="en-US" sz="2000" dirty="0">
                <a:solidFill>
                  <a:srgbClr val="09442A"/>
                </a:solidFill>
              </a:rPr>
              <a:t>.</a:t>
            </a:r>
          </a:p>
          <a:p>
            <a:endParaRPr lang="en-US" sz="2000" b="1" dirty="0" smtClean="0">
              <a:solidFill>
                <a:srgbClr val="09442A"/>
              </a:solidFill>
            </a:endParaRPr>
          </a:p>
          <a:p>
            <a:r>
              <a:rPr lang="en-US" sz="2000" b="1" dirty="0" smtClean="0">
                <a:solidFill>
                  <a:srgbClr val="09442A"/>
                </a:solidFill>
              </a:rPr>
              <a:t>Passing strings</a:t>
            </a:r>
          </a:p>
          <a:p>
            <a:endParaRPr lang="en-US" sz="2000" b="1" dirty="0">
              <a:solidFill>
                <a:srgbClr val="09442A"/>
              </a:solidFill>
            </a:endParaRPr>
          </a:p>
          <a:p>
            <a:r>
              <a:rPr lang="en-US" sz="2000" dirty="0">
                <a:solidFill>
                  <a:srgbClr val="09442A"/>
                </a:solidFill>
              </a:rPr>
              <a:t>Typical usage is to pass the contents of the page, as a string or </a:t>
            </a:r>
            <a:r>
              <a:rPr lang="en-US" sz="2000" dirty="0" err="1">
                <a:solidFill>
                  <a:srgbClr val="09442A"/>
                </a:solidFill>
              </a:rPr>
              <a:t>bytestring</a:t>
            </a:r>
            <a:r>
              <a:rPr lang="en-US" sz="2000" dirty="0">
                <a:solidFill>
                  <a:srgbClr val="09442A"/>
                </a:solidFill>
              </a:rPr>
              <a:t>, to the </a:t>
            </a:r>
            <a:r>
              <a:rPr lang="en-US" sz="2000" dirty="0">
                <a:solidFill>
                  <a:srgbClr val="09442A"/>
                </a:solidFill>
                <a:hlinkClick r:id="rId3" tooltip="django.http.HttpResponse"/>
              </a:rPr>
              <a:t>HttpResponse</a:t>
            </a:r>
            <a:r>
              <a:rPr lang="en-US" sz="2000" dirty="0">
                <a:solidFill>
                  <a:srgbClr val="09442A"/>
                </a:solidFill>
              </a:rPr>
              <a:t> </a:t>
            </a:r>
            <a:r>
              <a:rPr lang="en-US" sz="2000" dirty="0" smtClean="0">
                <a:solidFill>
                  <a:srgbClr val="09442A"/>
                </a:solidFill>
              </a:rPr>
              <a:t>constructor.</a:t>
            </a:r>
            <a:endParaRPr lang="en-US" sz="2000" dirty="0">
              <a:solidFill>
                <a:srgbClr val="09442A"/>
              </a:solidFill>
            </a:endParaRPr>
          </a:p>
        </p:txBody>
      </p:sp>
      <p:sp>
        <p:nvSpPr>
          <p:cNvPr id="6" name="Rectangle 5"/>
          <p:cNvSpPr/>
          <p:nvPr/>
        </p:nvSpPr>
        <p:spPr>
          <a:xfrm>
            <a:off x="2597725" y="5264166"/>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django.http.HttpResponse</a:t>
            </a:r>
            <a:endParaRPr lang="en-US" dirty="0"/>
          </a:p>
        </p:txBody>
      </p:sp>
    </p:spTree>
    <p:extLst>
      <p:ext uri="{BB962C8B-B14F-4D97-AF65-F5344CB8AC3E}">
        <p14:creationId xmlns:p14="http://schemas.microsoft.com/office/powerpoint/2010/main" val="1964351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442" y="1574593"/>
            <a:ext cx="9834744" cy="3416320"/>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HttpResponseRedirect</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a:solidFill>
                  <a:srgbClr val="400BD9"/>
                </a:solidFill>
                <a:latin typeface="Courier New" charset="0"/>
                <a:ea typeface="Courier New" charset="0"/>
                <a:cs typeface="Courier New" charset="0"/>
              </a:rPr>
              <a:t># Create your views here.</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funky</a:t>
            </a:r>
            <a:r>
              <a:rPr lang="en-US" b="1" dirty="0">
                <a:solidFill>
                  <a:srgbClr val="000000"/>
                </a:solidFill>
                <a:latin typeface="Courier New" charset="0"/>
                <a:ea typeface="Courier New" charset="0"/>
                <a:cs typeface="Courier New" charset="0"/>
              </a:rPr>
              <a:t>(request):</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"""&lt;html&gt;&lt;body&gt;&lt;p&gt;This is the funky function sample&lt;/p&gt;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&lt;p&gt;This sample code is available at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&lt;a </a:t>
            </a:r>
            <a:r>
              <a:rPr lang="en-US" b="1" dirty="0" err="1">
                <a:solidFill>
                  <a:srgbClr val="B42419"/>
                </a:solidFill>
                <a:latin typeface="Courier New" charset="0"/>
                <a:ea typeface="Courier New" charset="0"/>
                <a:cs typeface="Courier New" charset="0"/>
              </a:rPr>
              <a:t>href</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/csev/dj4e-samples&lt;/a&gt;&lt;/p&gt;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2" name="Rectangle 1"/>
          <p:cNvSpPr/>
          <p:nvPr/>
        </p:nvSpPr>
        <p:spPr>
          <a:xfrm>
            <a:off x="5414814" y="867159"/>
            <a:ext cx="4044697"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endParaRPr lang="en-US" dirty="0"/>
          </a:p>
        </p:txBody>
      </p:sp>
      <p:pic>
        <p:nvPicPr>
          <p:cNvPr id="3" name="Picture 2" descr="This is the funky function sample&#10;&#10;This sample code is available at https://github.com/csev/dj4e-sampl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019" y="3880117"/>
            <a:ext cx="5305724" cy="2456176"/>
          </a:xfrm>
          <a:prstGeom prst="rect">
            <a:avLst/>
          </a:prstGeom>
        </p:spPr>
      </p:pic>
      <p:sp>
        <p:nvSpPr>
          <p:cNvPr id="5" name="Rectangle 4"/>
          <p:cNvSpPr/>
          <p:nvPr/>
        </p:nvSpPr>
        <p:spPr>
          <a:xfrm>
            <a:off x="804259" y="867159"/>
            <a:ext cx="4228145" cy="400110"/>
          </a:xfrm>
          <a:prstGeom prst="rect">
            <a:avLst/>
          </a:prstGeom>
        </p:spPr>
        <p:txBody>
          <a:bodyPr wrap="none">
            <a:spAutoFit/>
          </a:bodyPr>
          <a:lstStyle/>
          <a:p>
            <a:r>
              <a:rPr lang="en-US" sz="2000" dirty="0"/>
              <a:t>https://samples.dj4e.com/views/funky</a:t>
            </a:r>
          </a:p>
        </p:txBody>
      </p:sp>
    </p:spTree>
    <p:extLst>
      <p:ext uri="{BB962C8B-B14F-4D97-AF65-F5344CB8AC3E}">
        <p14:creationId xmlns:p14="http://schemas.microsoft.com/office/powerpoint/2010/main" val="17397914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5364" y="1963404"/>
            <a:ext cx="7715574" cy="2862322"/>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HttpResponseRedirect</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b="1" dirty="0">
                <a:solidFill>
                  <a:srgbClr val="400BD9"/>
                </a:solidFill>
                <a:latin typeface="Courier" charset="0"/>
                <a:ea typeface="Courier" charset="0"/>
                <a:cs typeface="Courier" charset="0"/>
              </a:rPr>
              <a:t># Create your views here.</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6" name="TextBox 5"/>
          <p:cNvSpPr txBox="1"/>
          <p:nvPr/>
        </p:nvSpPr>
        <p:spPr>
          <a:xfrm>
            <a:off x="9058795" y="2397705"/>
            <a:ext cx="2114681"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views.py</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545364" y="1247130"/>
            <a:ext cx="4320413"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path(</a:t>
            </a:r>
            <a:r>
              <a:rPr lang="en-US" dirty="0" smtClean="0">
                <a:solidFill>
                  <a:srgbClr val="B42419"/>
                </a:solidFill>
                <a:latin typeface="Courier" charset="0"/>
                <a:ea typeface="Courier" charset="0"/>
                <a:cs typeface="Courier" charset="0"/>
              </a:rPr>
              <a:t>'danger'</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views.danger</a:t>
            </a:r>
            <a:r>
              <a:rPr lang="en-US" dirty="0" smtClean="0">
                <a:solidFill>
                  <a:srgbClr val="000000"/>
                </a:solidFill>
                <a:latin typeface="Courier" charset="0"/>
                <a:ea typeface="Courier" charset="0"/>
                <a:cs typeface="Courier" charset="0"/>
              </a:rPr>
              <a:t>),</a:t>
            </a:r>
            <a:endParaRPr lang="en-US" dirty="0"/>
          </a:p>
        </p:txBody>
      </p:sp>
      <p:sp>
        <p:nvSpPr>
          <p:cNvPr id="3" name="Rectangle 2"/>
          <p:cNvSpPr/>
          <p:nvPr/>
        </p:nvSpPr>
        <p:spPr>
          <a:xfrm>
            <a:off x="545364" y="626543"/>
            <a:ext cx="5526128" cy="400110"/>
          </a:xfrm>
          <a:prstGeom prst="rect">
            <a:avLst/>
          </a:prstGeom>
        </p:spPr>
        <p:txBody>
          <a:bodyPr wrap="none">
            <a:spAutoFit/>
          </a:bodyPr>
          <a:lstStyle/>
          <a:p>
            <a:r>
              <a:rPr lang="en-US" sz="2000" dirty="0"/>
              <a:t>https://</a:t>
            </a:r>
            <a:r>
              <a:rPr lang="en-US" sz="2000" dirty="0" smtClean="0"/>
              <a:t>samples.dj4e.com/views/</a:t>
            </a:r>
            <a:r>
              <a:rPr lang="en-US" sz="2000" dirty="0" err="1" smtClean="0"/>
              <a:t>danger?</a:t>
            </a:r>
            <a:r>
              <a:rPr lang="en-US" sz="2000" dirty="0" err="1" smtClean="0">
                <a:solidFill>
                  <a:srgbClr val="FF40FF"/>
                </a:solidFill>
              </a:rPr>
              <a:t>guess</a:t>
            </a:r>
            <a:r>
              <a:rPr lang="en-US" sz="2000" dirty="0" smtClean="0"/>
              <a:t>=</a:t>
            </a:r>
            <a:r>
              <a:rPr lang="en-US" sz="2000" dirty="0" smtClean="0">
                <a:solidFill>
                  <a:srgbClr val="00FDFF"/>
                </a:solidFill>
              </a:rPr>
              <a:t>42</a:t>
            </a:r>
            <a:r>
              <a:rPr lang="en-US" sz="2000" dirty="0" smtClean="0"/>
              <a:t> </a:t>
            </a:r>
            <a:endParaRPr lang="en-US" sz="2000" dirty="0"/>
          </a:p>
        </p:txBody>
      </p:sp>
      <p:pic>
        <p:nvPicPr>
          <p:cNvPr id="7" name="Picture 6" title="A web page with the text &quot;Your Guess wa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3987800"/>
            <a:ext cx="5118100" cy="2870200"/>
          </a:xfrm>
          <a:prstGeom prst="rect">
            <a:avLst/>
          </a:prstGeom>
        </p:spPr>
      </p:pic>
      <p:sp>
        <p:nvSpPr>
          <p:cNvPr id="8" name="TextBox 7"/>
          <p:cNvSpPr txBox="1"/>
          <p:nvPr/>
        </p:nvSpPr>
        <p:spPr>
          <a:xfrm>
            <a:off x="9058795" y="1359383"/>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534902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Danger </a:t>
            </a:r>
            <a:r>
              <a:rPr lang="mr-IN" dirty="0" smtClean="0">
                <a:solidFill>
                  <a:srgbClr val="FF0000"/>
                </a:solidFill>
              </a:rPr>
              <a:t>–</a:t>
            </a:r>
            <a:r>
              <a:rPr lang="en-US" dirty="0" smtClean="0">
                <a:solidFill>
                  <a:srgbClr val="FF0000"/>
                </a:solidFill>
              </a:rPr>
              <a:t> What Danger?</a:t>
            </a:r>
            <a:endParaRPr lang="en-US" dirty="0">
              <a:solidFill>
                <a:srgbClr val="FF0000"/>
              </a:solidFill>
            </a:endParaRPr>
          </a:p>
        </p:txBody>
      </p:sp>
      <p:sp>
        <p:nvSpPr>
          <p:cNvPr id="3" name="Text Placeholder 2"/>
          <p:cNvSpPr>
            <a:spLocks noGrp="1"/>
          </p:cNvSpPr>
          <p:nvPr>
            <p:ph type="body" idx="1"/>
          </p:nvPr>
        </p:nvSpPr>
        <p:spPr/>
        <p:txBody>
          <a:bodyPr/>
          <a:lstStyle/>
          <a:p>
            <a:r>
              <a:rPr lang="en-US" dirty="0" smtClean="0"/>
              <a:t>I use the </a:t>
            </a:r>
            <a:r>
              <a:rPr lang="en-US" dirty="0" err="1" smtClean="0">
                <a:solidFill>
                  <a:srgbClr val="FFFF00"/>
                </a:solidFill>
              </a:rPr>
              <a:t>django.http.escape</a:t>
            </a:r>
            <a:r>
              <a:rPr lang="en-US" dirty="0" smtClean="0">
                <a:solidFill>
                  <a:srgbClr val="FFFF00"/>
                </a:solidFill>
              </a:rPr>
              <a:t>() </a:t>
            </a:r>
            <a:r>
              <a:rPr lang="en-US" dirty="0" smtClean="0"/>
              <a:t>function whenever I sense danger</a:t>
            </a:r>
            <a:r>
              <a:rPr lang="mr-IN" dirty="0" smtClean="0"/>
              <a:t>…</a:t>
            </a:r>
            <a:endParaRPr lang="en-US" dirty="0"/>
          </a:p>
        </p:txBody>
      </p:sp>
    </p:spTree>
    <p:extLst>
      <p:ext uri="{BB962C8B-B14F-4D97-AF65-F5344CB8AC3E}">
        <p14:creationId xmlns:p14="http://schemas.microsoft.com/office/powerpoint/2010/main" val="20041399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Why is that view named danger?</a:t>
            </a:r>
            <a:endParaRPr lang="en-US" dirty="0">
              <a:solidFill>
                <a:srgbClr val="FF0000"/>
              </a:solidFill>
            </a:endParaRPr>
          </a:p>
        </p:txBody>
      </p:sp>
      <p:sp>
        <p:nvSpPr>
          <p:cNvPr id="9" name="Content Placeholder 8"/>
          <p:cNvSpPr>
            <a:spLocks noGrp="1"/>
          </p:cNvSpPr>
          <p:nvPr>
            <p:ph idx="1"/>
          </p:nvPr>
        </p:nvSpPr>
        <p:spPr/>
        <p:txBody>
          <a:bodyPr/>
          <a:lstStyle/>
          <a:p>
            <a:r>
              <a:rPr lang="en-US" dirty="0" smtClean="0"/>
              <a:t>It is dangerous to take data from the user and include it in the HTTP Response without "escaping" the output.</a:t>
            </a:r>
          </a:p>
          <a:p>
            <a:r>
              <a:rPr lang="en-US" dirty="0" smtClean="0"/>
              <a:t>HTML + JavaScript is a programming language and you don't want your users "sending code" to other user's browsers</a:t>
            </a:r>
          </a:p>
          <a:p>
            <a:endParaRPr lang="en-US" dirty="0" smtClean="0"/>
          </a:p>
          <a:p>
            <a:r>
              <a:rPr lang="en-US" dirty="0" smtClean="0"/>
              <a:t>Cross-Site Scripting (XSS)</a:t>
            </a:r>
          </a:p>
          <a:p>
            <a:pPr lvl="1"/>
            <a:r>
              <a:rPr lang="en-US" dirty="0"/>
              <a:t>https://</a:t>
            </a:r>
            <a:r>
              <a:rPr lang="en-US" dirty="0" err="1" smtClean="0"/>
              <a:t>en.wikipedia.org</a:t>
            </a:r>
            <a:r>
              <a:rPr lang="en-US" dirty="0" smtClean="0"/>
              <a:t>/wiki/Cross-</a:t>
            </a:r>
            <a:r>
              <a:rPr lang="en-US" dirty="0" err="1" smtClean="0"/>
              <a:t>site_scripting</a:t>
            </a:r>
            <a:endParaRPr lang="en-US" dirty="0" smtClean="0">
              <a:hlinkClick r:id="rId2"/>
            </a:endParaRPr>
          </a:p>
          <a:p>
            <a:pPr lvl="1"/>
            <a:r>
              <a:rPr lang="en-US" sz="2000" dirty="0"/>
              <a:t>https://</a:t>
            </a:r>
            <a:r>
              <a:rPr lang="en-US" sz="2000" dirty="0" err="1"/>
              <a:t>en.wikipedia.org</a:t>
            </a:r>
            <a:r>
              <a:rPr lang="en-US" sz="2000" dirty="0"/>
              <a:t>/wiki/</a:t>
            </a:r>
            <a:r>
              <a:rPr lang="en-US" sz="2000" dirty="0" err="1"/>
              <a:t>List_of_XML_and_HTML_character_entity_references</a:t>
            </a:r>
            <a:endParaRPr lang="en-US" sz="2000" dirty="0"/>
          </a:p>
        </p:txBody>
      </p:sp>
    </p:spTree>
    <p:extLst>
      <p:ext uri="{BB962C8B-B14F-4D97-AF65-F5344CB8AC3E}">
        <p14:creationId xmlns:p14="http://schemas.microsoft.com/office/powerpoint/2010/main" val="437847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5017" y="949886"/>
            <a:ext cx="7744691"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a:t>
            </a:r>
            <a:r>
              <a:rPr lang="en-US" dirty="0" smtClean="0">
                <a:solidFill>
                  <a:srgbClr val="FFFF00"/>
                </a:solidFill>
              </a:rPr>
              <a:t>3Cb%3EBold%3C%2Fb%3E</a:t>
            </a:r>
            <a:r>
              <a:rPr lang="en-US" dirty="0" smtClean="0"/>
              <a:t> </a:t>
            </a:r>
            <a:endParaRPr lang="en-US" dirty="0"/>
          </a:p>
        </p:txBody>
      </p:sp>
      <p:sp>
        <p:nvSpPr>
          <p:cNvPr id="7" name="Rectangle 6"/>
          <p:cNvSpPr/>
          <p:nvPr/>
        </p:nvSpPr>
        <p:spPr>
          <a:xfrm>
            <a:off x="665017" y="4747580"/>
            <a:ext cx="5278583" cy="923330"/>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a:t>
            </a:r>
            <a:r>
              <a:rPr lang="en-US" dirty="0">
                <a:solidFill>
                  <a:srgbClr val="FF0000"/>
                </a:solidFill>
                <a:latin typeface="Courier" charset="0"/>
              </a:rPr>
              <a:t>&lt;b&gt;Bold&lt;/b</a:t>
            </a:r>
            <a:r>
              <a:rPr lang="en-US" dirty="0" smtClean="0">
                <a:solidFill>
                  <a:srgbClr val="FF0000"/>
                </a:solidFill>
                <a:latin typeface="Courier" charset="0"/>
              </a:rPr>
              <a:t>&gt;</a:t>
            </a:r>
            <a:r>
              <a:rPr lang="en-US" dirty="0" smtClean="0">
                <a:solidFill>
                  <a:srgbClr val="000000"/>
                </a:solidFill>
                <a:latin typeface="Courier" charset="0"/>
              </a:rPr>
              <a:t>&lt;/</a:t>
            </a:r>
            <a:r>
              <a:rPr lang="en-US" dirty="0">
                <a:solidFill>
                  <a:srgbClr val="000000"/>
                </a:solidFill>
                <a:latin typeface="Courier" charset="0"/>
              </a:rPr>
              <a: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8" name="TextBox 7"/>
          <p:cNvSpPr txBox="1"/>
          <p:nvPr/>
        </p:nvSpPr>
        <p:spPr>
          <a:xfrm>
            <a:off x="665017" y="1577185"/>
            <a:ext cx="7715574" cy="1477328"/>
          </a:xfrm>
          <a:prstGeom prst="rect">
            <a:avLst/>
          </a:prstGeom>
          <a:solidFill>
            <a:schemeClr val="tx1"/>
          </a:solidFill>
        </p:spPr>
        <p:txBody>
          <a:bodyPr wrap="none" rtlCol="0">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pic>
        <p:nvPicPr>
          <p:cNvPr id="4" name="Picture 3" descr="Your guess was Bold (and the &quot;Bold&quot; is in bold face)" title="Screen shot of a p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3312480"/>
            <a:ext cx="6248400" cy="2870200"/>
          </a:xfrm>
          <a:prstGeom prst="rect">
            <a:avLst/>
          </a:prstGeom>
        </p:spPr>
      </p:pic>
      <p:sp>
        <p:nvSpPr>
          <p:cNvPr id="3" name="TextBox 2"/>
          <p:cNvSpPr txBox="1"/>
          <p:nvPr/>
        </p:nvSpPr>
        <p:spPr>
          <a:xfrm>
            <a:off x="665017" y="402794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4760651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title="Screen shot of cross-site scripting with alert box that says &quot;Owned&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253" y="1395846"/>
            <a:ext cx="5263274" cy="4589318"/>
          </a:xfrm>
          <a:prstGeom prst="rect">
            <a:avLst/>
          </a:prstGeom>
        </p:spPr>
      </p:pic>
      <p:sp>
        <p:nvSpPr>
          <p:cNvPr id="3" name="Rectangle 2"/>
          <p:cNvSpPr/>
          <p:nvPr/>
        </p:nvSpPr>
        <p:spPr>
          <a:xfrm>
            <a:off x="763452" y="921811"/>
            <a:ext cx="10902075"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%3Cscript%3Ealert%28%27Owned%27%29%3B%3C%2Fscript%3E</a:t>
            </a:r>
          </a:p>
        </p:txBody>
      </p:sp>
      <p:sp>
        <p:nvSpPr>
          <p:cNvPr id="6" name="Rectangle 5"/>
          <p:cNvSpPr/>
          <p:nvPr/>
        </p:nvSpPr>
        <p:spPr>
          <a:xfrm>
            <a:off x="803563" y="2911962"/>
            <a:ext cx="5153891" cy="1200329"/>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&lt;script&gt;alert('Owned');&lt;/script&gt;&lt;/p&gt;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7" name="TextBox 6"/>
          <p:cNvSpPr txBox="1"/>
          <p:nvPr/>
        </p:nvSpPr>
        <p:spPr>
          <a:xfrm>
            <a:off x="763452" y="228420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9912912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5017" y="4415962"/>
            <a:ext cx="6515209" cy="830997"/>
          </a:xfrm>
          <a:prstGeom prst="rect">
            <a:avLst/>
          </a:prstGeom>
          <a:solidFill>
            <a:schemeClr val="tx1"/>
          </a:solidFill>
        </p:spPr>
        <p:txBody>
          <a:bodyPr wrap="square">
            <a:spAutoFit/>
          </a:bodyPr>
          <a:lstStyle/>
          <a:p>
            <a:r>
              <a:rPr lang="en-US" sz="1600" dirty="0">
                <a:solidFill>
                  <a:srgbClr val="000000"/>
                </a:solidFill>
                <a:latin typeface="Courier" charset="0"/>
                <a:ea typeface="Courier" charset="0"/>
                <a:cs typeface="Courier" charset="0"/>
              </a:rPr>
              <a:t>&lt;html&gt;&lt;body&gt;</a:t>
            </a:r>
          </a:p>
          <a:p>
            <a:r>
              <a:rPr lang="en-US" sz="1600" dirty="0">
                <a:solidFill>
                  <a:srgbClr val="000000"/>
                </a:solidFill>
                <a:latin typeface="Courier" charset="0"/>
                <a:ea typeface="Courier" charset="0"/>
                <a:cs typeface="Courier" charset="0"/>
              </a:rPr>
              <a:t>    &lt;p&gt;Your guess was </a:t>
            </a:r>
            <a:r>
              <a:rPr lang="en-US" sz="1600" dirty="0">
                <a:solidFill>
                  <a:srgbClr val="09442A"/>
                </a:solidFill>
                <a:latin typeface="Courier" charset="0"/>
                <a:ea typeface="Courier" charset="0"/>
                <a:cs typeface="Courier" charset="0"/>
              </a:rPr>
              <a:t>&amp;</a:t>
            </a:r>
            <a:r>
              <a:rPr lang="en-US" sz="1600" dirty="0" err="1">
                <a:solidFill>
                  <a:srgbClr val="09442A"/>
                </a:solidFill>
                <a:latin typeface="Courier" charset="0"/>
                <a:ea typeface="Courier" charset="0"/>
                <a:cs typeface="Courier" charset="0"/>
              </a:rPr>
              <a:t>lt;b&amp;gt;Bold&amp;lt</a:t>
            </a:r>
            <a:r>
              <a:rPr lang="en-US" sz="1600" dirty="0">
                <a:solidFill>
                  <a:srgbClr val="09442A"/>
                </a:solidFill>
                <a:latin typeface="Courier" charset="0"/>
                <a:ea typeface="Courier" charset="0"/>
                <a:cs typeface="Courier" charset="0"/>
              </a:rPr>
              <a:t>;/</a:t>
            </a:r>
            <a:r>
              <a:rPr lang="en-US" sz="1600" dirty="0" err="1">
                <a:solidFill>
                  <a:srgbClr val="09442A"/>
                </a:solidFill>
                <a:latin typeface="Courier" charset="0"/>
                <a:ea typeface="Courier" charset="0"/>
                <a:cs typeface="Courier" charset="0"/>
              </a:rPr>
              <a:t>b&amp;gt</a:t>
            </a:r>
            <a:r>
              <a:rPr lang="en-US" sz="1600" dirty="0">
                <a:solidFill>
                  <a:srgbClr val="09442A"/>
                </a:solidFill>
                <a:latin typeface="Courier" charset="0"/>
                <a:ea typeface="Courier" charset="0"/>
                <a:cs typeface="Courier" charset="0"/>
              </a:rPr>
              <a:t>;</a:t>
            </a:r>
            <a:r>
              <a:rPr lang="en-US" sz="1600" dirty="0">
                <a:solidFill>
                  <a:schemeClr val="bg1"/>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p&gt;</a:t>
            </a:r>
          </a:p>
          <a:p>
            <a:r>
              <a:rPr lang="mr-IN" sz="1600" dirty="0">
                <a:solidFill>
                  <a:srgbClr val="000000"/>
                </a:solidFill>
                <a:latin typeface="Courier" charset="0"/>
                <a:ea typeface="Courier" charset="0"/>
                <a:cs typeface="Courier" charset="0"/>
              </a:rPr>
              <a:t>    &lt;/</a:t>
            </a:r>
            <a:r>
              <a:rPr lang="mr-IN" sz="1600" dirty="0" err="1">
                <a:solidFill>
                  <a:srgbClr val="000000"/>
                </a:solidFill>
                <a:latin typeface="Courier" charset="0"/>
                <a:ea typeface="Courier" charset="0"/>
                <a:cs typeface="Courier" charset="0"/>
              </a:rPr>
              <a:t>body</a:t>
            </a:r>
            <a:r>
              <a:rPr lang="mr-IN" sz="1600" dirty="0">
                <a:solidFill>
                  <a:srgbClr val="000000"/>
                </a:solidFill>
                <a:latin typeface="Courier" charset="0"/>
                <a:ea typeface="Courier" charset="0"/>
                <a:cs typeface="Courier" charset="0"/>
              </a:rPr>
              <a:t>&gt;&lt;/</a:t>
            </a:r>
            <a:r>
              <a:rPr lang="mr-IN" sz="1600" dirty="0" err="1">
                <a:solidFill>
                  <a:srgbClr val="000000"/>
                </a:solidFill>
                <a:latin typeface="Courier" charset="0"/>
                <a:ea typeface="Courier" charset="0"/>
                <a:cs typeface="Courier" charset="0"/>
              </a:rPr>
              <a:t>html</a:t>
            </a:r>
            <a:r>
              <a:rPr lang="mr-IN" sz="1600" dirty="0">
                <a:solidFill>
                  <a:srgbClr val="000000"/>
                </a:solidFill>
                <a:latin typeface="Courier" charset="0"/>
                <a:ea typeface="Courier" charset="0"/>
                <a:cs typeface="Courier" charset="0"/>
              </a:rPr>
              <a:t>&gt;</a:t>
            </a:r>
          </a:p>
        </p:txBody>
      </p:sp>
      <p:sp>
        <p:nvSpPr>
          <p:cNvPr id="8" name="TextBox 7"/>
          <p:cNvSpPr txBox="1"/>
          <p:nvPr/>
        </p:nvSpPr>
        <p:spPr>
          <a:xfrm>
            <a:off x="665017" y="1972673"/>
            <a:ext cx="7837402" cy="1815882"/>
          </a:xfrm>
          <a:prstGeom prst="rect">
            <a:avLst/>
          </a:prstGeom>
          <a:solidFill>
            <a:schemeClr val="tx1"/>
          </a:solidFill>
        </p:spPr>
        <p:txBody>
          <a:bodyPr wrap="none" rtlCol="0">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django.utils.html</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escape</a:t>
            </a:r>
          </a:p>
          <a:p>
            <a:endParaRPr lang="en-US" sz="1600" dirty="0" smtClean="0">
              <a:solidFill>
                <a:srgbClr val="C1651C"/>
              </a:solidFill>
              <a:latin typeface="Courier" charset="0"/>
              <a:ea typeface="Courier" charset="0"/>
              <a:cs typeface="Courier" charset="0"/>
            </a:endParaRPr>
          </a:p>
          <a:p>
            <a:r>
              <a:rPr lang="en-US" sz="1600" dirty="0" err="1" smtClean="0">
                <a:solidFill>
                  <a:srgbClr val="C1651C"/>
                </a:solidFill>
                <a:latin typeface="Courier" charset="0"/>
                <a:ea typeface="Courier" charset="0"/>
                <a:cs typeface="Courier" charset="0"/>
              </a:rPr>
              <a:t>def</a:t>
            </a:r>
            <a:r>
              <a:rPr lang="en-US" sz="1600" dirty="0" smtClean="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a:t>
            </a:r>
            <a:r>
              <a:rPr lang="en-US" sz="1600" dirty="0">
                <a:solidFill>
                  <a:srgbClr val="000000"/>
                </a:solidFill>
                <a:latin typeface="Courier" charset="0"/>
                <a:ea typeface="Courier" charset="0"/>
                <a:cs typeface="Courier" charset="0"/>
              </a:rPr>
              <a:t>(request) :</a:t>
            </a:r>
          </a:p>
          <a:p>
            <a:r>
              <a:rPr lang="en-US" sz="1600" dirty="0">
                <a:solidFill>
                  <a:srgbClr val="000000"/>
                </a:solidFill>
                <a:latin typeface="Courier" charset="0"/>
                <a:ea typeface="Courier" charset="0"/>
                <a:cs typeface="Courier" charset="0"/>
              </a:rPr>
              <a:t>    response = </a:t>
            </a:r>
            <a:r>
              <a:rPr lang="en-US" sz="1600" dirty="0">
                <a:solidFill>
                  <a:srgbClr val="B42419"/>
                </a:solidFill>
                <a:latin typeface="Courier" charset="0"/>
                <a:ea typeface="Courier" charset="0"/>
                <a:cs typeface="Courier" charset="0"/>
              </a:rPr>
              <a:t>"""&lt;html&gt;&lt;body&gt;</a:t>
            </a:r>
            <a:endParaRPr lang="en-US" sz="1600" dirty="0">
              <a:solidFill>
                <a:srgbClr val="000000"/>
              </a:solidFill>
              <a:latin typeface="Courier" charset="0"/>
              <a:ea typeface="Courier" charset="0"/>
              <a:cs typeface="Courier" charset="0"/>
            </a:endParaRPr>
          </a:p>
          <a:p>
            <a:r>
              <a:rPr lang="en-US" sz="1600" dirty="0">
                <a:solidFill>
                  <a:srgbClr val="B42419"/>
                </a:solidFill>
                <a:latin typeface="Courier" charset="0"/>
                <a:ea typeface="Courier" charset="0"/>
                <a:cs typeface="Courier" charset="0"/>
              </a:rPr>
              <a:t>    &lt;p&gt;Your guess was """</a:t>
            </a:r>
            <a:r>
              <a:rPr lang="en-US" sz="1600" dirty="0">
                <a:solidFill>
                  <a:srgbClr val="000000"/>
                </a:solidFill>
                <a:latin typeface="Courier" charset="0"/>
                <a:ea typeface="Courier" charset="0"/>
                <a:cs typeface="Courier" charset="0"/>
              </a:rPr>
              <a:t>+escape(</a:t>
            </a:r>
            <a:r>
              <a:rPr lang="en-US" sz="1600" dirty="0" err="1">
                <a:solidFill>
                  <a:srgbClr val="000000"/>
                </a:solidFill>
                <a:latin typeface="Courier" charset="0"/>
                <a:ea typeface="Courier" charset="0"/>
                <a:cs typeface="Courier" charset="0"/>
              </a:rPr>
              <a:t>request.GET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"""&lt;/p&gt;</a:t>
            </a:r>
            <a:endParaRPr lang="en-US" sz="1600" dirty="0">
              <a:solidFill>
                <a:srgbClr val="000000"/>
              </a:solidFill>
              <a:latin typeface="Courier" charset="0"/>
              <a:ea typeface="Courier" charset="0"/>
              <a:cs typeface="Courier" charset="0"/>
            </a:endParaRPr>
          </a:p>
          <a:p>
            <a:r>
              <a:rPr lang="mr-IN" sz="1600" dirty="0">
                <a:solidFill>
                  <a:srgbClr val="B42419"/>
                </a:solidFill>
                <a:latin typeface="Courier" charset="0"/>
                <a:ea typeface="Courier" charset="0"/>
                <a:cs typeface="Courier" charset="0"/>
              </a:rPr>
              <a:t>    &lt;/</a:t>
            </a:r>
            <a:r>
              <a:rPr lang="mr-IN" sz="1600" dirty="0" err="1">
                <a:solidFill>
                  <a:srgbClr val="B42419"/>
                </a:solidFill>
                <a:latin typeface="Courier" charset="0"/>
                <a:ea typeface="Courier" charset="0"/>
                <a:cs typeface="Courier" charset="0"/>
              </a:rPr>
              <a:t>body</a:t>
            </a:r>
            <a:r>
              <a:rPr lang="mr-IN" sz="1600" dirty="0">
                <a:solidFill>
                  <a:srgbClr val="B42419"/>
                </a:solidFill>
                <a:latin typeface="Courier" charset="0"/>
                <a:ea typeface="Courier" charset="0"/>
                <a:cs typeface="Courier" charset="0"/>
              </a:rPr>
              <a:t>&gt;&lt;/</a:t>
            </a:r>
            <a:r>
              <a:rPr lang="mr-IN" sz="1600" dirty="0" err="1">
                <a:solidFill>
                  <a:srgbClr val="B42419"/>
                </a:solidFill>
                <a:latin typeface="Courier" charset="0"/>
                <a:ea typeface="Courier" charset="0"/>
                <a:cs typeface="Courier" charset="0"/>
              </a:rPr>
              <a:t>html</a:t>
            </a:r>
            <a:r>
              <a:rPr lang="mr-IN" sz="1600" dirty="0">
                <a:solidFill>
                  <a:srgbClr val="B42419"/>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HttpResponse</a:t>
            </a:r>
            <a:r>
              <a:rPr lang="en-US" sz="1600" dirty="0">
                <a:solidFill>
                  <a:srgbClr val="000000"/>
                </a:solidFill>
                <a:latin typeface="Courier" charset="0"/>
                <a:ea typeface="Courier" charset="0"/>
                <a:cs typeface="Courier" charset="0"/>
              </a:rPr>
              <a:t>(response)</a:t>
            </a:r>
            <a:endParaRPr lang="en-US" sz="1600" b="1" dirty="0">
              <a:solidFill>
                <a:srgbClr val="000000"/>
              </a:solidFill>
              <a:latin typeface="Courier" charset="0"/>
              <a:ea typeface="Courier" charset="0"/>
              <a:cs typeface="Courier" charset="0"/>
            </a:endParaRPr>
          </a:p>
        </p:txBody>
      </p:sp>
      <p:sp>
        <p:nvSpPr>
          <p:cNvPr id="2" name="Rectangle 1"/>
          <p:cNvSpPr/>
          <p:nvPr/>
        </p:nvSpPr>
        <p:spPr>
          <a:xfrm>
            <a:off x="665017" y="1180662"/>
            <a:ext cx="7627089" cy="369332"/>
          </a:xfrm>
          <a:prstGeom prst="rect">
            <a:avLst/>
          </a:prstGeom>
        </p:spPr>
        <p:txBody>
          <a:bodyPr wrap="square">
            <a:spAutoFit/>
          </a:bodyPr>
          <a:lstStyle/>
          <a:p>
            <a:r>
              <a:rPr lang="en-US" dirty="0"/>
              <a:t>https://samples.dj4e.com/views/</a:t>
            </a:r>
            <a:r>
              <a:rPr lang="en-US" dirty="0" err="1"/>
              <a:t>game?</a:t>
            </a:r>
            <a:r>
              <a:rPr lang="en-US" dirty="0" err="1">
                <a:solidFill>
                  <a:srgbClr val="FFFF00"/>
                </a:solidFill>
              </a:rPr>
              <a:t>guess</a:t>
            </a:r>
            <a:r>
              <a:rPr lang="en-US" dirty="0">
                <a:solidFill>
                  <a:srgbClr val="FFFF00"/>
                </a:solidFill>
              </a:rPr>
              <a:t>=%3Cb%3EBold%3C%2Fb%3E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5128"/>
          <a:stretch/>
        </p:blipFill>
        <p:spPr>
          <a:xfrm>
            <a:off x="7073900" y="3620793"/>
            <a:ext cx="5118100" cy="2253574"/>
          </a:xfrm>
          <a:prstGeom prst="rect">
            <a:avLst/>
          </a:prstGeom>
        </p:spPr>
      </p:pic>
      <p:sp>
        <p:nvSpPr>
          <p:cNvPr id="9" name="Title 8"/>
          <p:cNvSpPr>
            <a:spLocks noGrp="1"/>
          </p:cNvSpPr>
          <p:nvPr>
            <p:ph type="title"/>
          </p:nvPr>
        </p:nvSpPr>
        <p:spPr>
          <a:xfrm>
            <a:off x="9199779" y="1449872"/>
            <a:ext cx="2294860" cy="1325563"/>
          </a:xfrm>
        </p:spPr>
        <p:txBody>
          <a:bodyPr>
            <a:normAutofit/>
          </a:bodyPr>
          <a:lstStyle/>
          <a:p>
            <a:r>
              <a:rPr lang="en-US" dirty="0" smtClean="0"/>
              <a:t>HTML entities</a:t>
            </a:r>
            <a:endParaRPr lang="en-US" dirty="0"/>
          </a:p>
        </p:txBody>
      </p:sp>
    </p:spTree>
    <p:extLst>
      <p:ext uri="{BB962C8B-B14F-4D97-AF65-F5344CB8AC3E}">
        <p14:creationId xmlns:p14="http://schemas.microsoft.com/office/powerpoint/2010/main" val="10708782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p:cNvCxnSpPr>
          <p:nvPr/>
        </p:nvCxnSpPr>
        <p:spPr>
          <a:xfrm flipV="1">
            <a:off x="9815644" y="3421030"/>
            <a:ext cx="971805" cy="294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4" idx="2"/>
          </p:cNvCxnSpPr>
          <p:nvPr/>
        </p:nvCxnSpPr>
        <p:spPr>
          <a:xfrm flipV="1">
            <a:off x="8664626" y="3966793"/>
            <a:ext cx="473108" cy="43362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150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Parsing the URL after the </a:t>
            </a:r>
            <a:r>
              <a:rPr lang="en-US" sz="4000" dirty="0" smtClean="0">
                <a:solidFill>
                  <a:srgbClr val="FF40FF"/>
                </a:solidFill>
              </a:rPr>
              <a:t>Application </a:t>
            </a:r>
            <a:r>
              <a:rPr lang="en-US" sz="4000" dirty="0" smtClean="0"/>
              <a:t>and </a:t>
            </a:r>
            <a:r>
              <a:rPr lang="en-US" sz="4000" dirty="0" smtClean="0">
                <a:solidFill>
                  <a:srgbClr val="00FF00"/>
                </a:solidFill>
              </a:rPr>
              <a:t>View</a:t>
            </a:r>
            <a:endParaRPr lang="en-US" sz="4000" dirty="0">
              <a:solidFill>
                <a:srgbClr val="00FF00"/>
              </a:solidFill>
            </a:endParaRPr>
          </a:p>
        </p:txBody>
      </p:sp>
      <p:sp>
        <p:nvSpPr>
          <p:cNvPr id="3" name="TextBox 2"/>
          <p:cNvSpPr txBox="1"/>
          <p:nvPr/>
        </p:nvSpPr>
        <p:spPr>
          <a:xfrm>
            <a:off x="838200" y="2347950"/>
            <a:ext cx="5836854" cy="923330"/>
          </a:xfrm>
          <a:prstGeom prst="rect">
            <a:avLst/>
          </a:prstGeom>
          <a:solidFill>
            <a:schemeClr val="tx1"/>
          </a:solidFill>
        </p:spPr>
        <p:txBody>
          <a:bodyPr wrap="none" rtlCol="0">
            <a:spAutoFit/>
          </a:bodyPr>
          <a:lstStyle/>
          <a:p>
            <a:r>
              <a:rPr lang="en-US" b="1" dirty="0" err="1">
                <a:solidFill>
                  <a:srgbClr val="000000"/>
                </a:solidFill>
                <a:latin typeface="Courier New" charset="0"/>
                <a:ea typeface="Courier New" charset="0"/>
                <a:cs typeface="Courier New" charset="0"/>
              </a:rPr>
              <a:t>urlpatterns</a:t>
            </a:r>
            <a:r>
              <a:rPr lang="en-US" b="1" dirty="0">
                <a:solidFill>
                  <a:srgbClr val="000000"/>
                </a:solidFill>
                <a:latin typeface="Courier New" charset="0"/>
                <a:ea typeface="Courier New" charset="0"/>
                <a:cs typeface="Courier New" charset="0"/>
              </a:rPr>
              <a:t> = [</a:t>
            </a:r>
          </a:p>
          <a:p>
            <a:r>
              <a:rPr lang="en-US" b="1" dirty="0">
                <a:solidFill>
                  <a:srgbClr val="000000"/>
                </a:solidFill>
                <a:latin typeface="Courier New" charset="0"/>
                <a:ea typeface="Courier New" charset="0"/>
                <a:cs typeface="Courier New" charset="0"/>
              </a:rPr>
              <a:t>    path(</a:t>
            </a:r>
            <a:r>
              <a:rPr lang="en-US" b="1" dirty="0">
                <a:solidFill>
                  <a:srgbClr val="B42419"/>
                </a:solidFill>
                <a:latin typeface="Courier New" charset="0"/>
                <a:ea typeface="Courier New" charset="0"/>
                <a:cs typeface="Courier New" charset="0"/>
              </a:rPr>
              <a:t>'rest/&lt;</a:t>
            </a:r>
            <a:r>
              <a:rPr lang="en-US" b="1" dirty="0" err="1">
                <a:solidFill>
                  <a:srgbClr val="B42419"/>
                </a:solidFill>
                <a:latin typeface="Courier New" charset="0"/>
                <a:ea typeface="Courier New" charset="0"/>
                <a:cs typeface="Courier New" charset="0"/>
              </a:rPr>
              <a:t>int:guess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a:t>
            </a:r>
            <a:r>
              <a:rPr lang="en-US" b="1" dirty="0">
                <a:solidFill>
                  <a:srgbClr val="000000"/>
                </a:solidFill>
                <a:latin typeface="Courier New" charset="0"/>
                <a:ea typeface="Courier New" charset="0"/>
                <a:cs typeface="Courier New" charset="0"/>
              </a:rPr>
              <a:t>),</a:t>
            </a:r>
          </a:p>
          <a:p>
            <a:r>
              <a:rPr lang="mr-IN" b="1" dirty="0">
                <a:solidFill>
                  <a:srgbClr val="000000"/>
                </a:solidFill>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4" name="TextBox 3"/>
          <p:cNvSpPr txBox="1"/>
          <p:nvPr/>
        </p:nvSpPr>
        <p:spPr>
          <a:xfrm>
            <a:off x="838200" y="3759656"/>
            <a:ext cx="6739345" cy="2308324"/>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rest</a:t>
            </a:r>
            <a:r>
              <a:rPr lang="en-US" b="1" dirty="0">
                <a:solidFill>
                  <a:srgbClr val="000000"/>
                </a:solidFill>
                <a:latin typeface="Courier New" charset="0"/>
                <a:ea typeface="Courier New" charset="0"/>
                <a:cs typeface="Courier New" charset="0"/>
              </a:rPr>
              <a:t>(request, guess) :</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&lt;p&gt;Your guess was """</a:t>
            </a:r>
            <a:r>
              <a:rPr lang="en-US" b="1" dirty="0">
                <a:solidFill>
                  <a:srgbClr val="000000"/>
                </a:solidFill>
                <a:latin typeface="Courier New" charset="0"/>
                <a:ea typeface="Courier New" charset="0"/>
                <a:cs typeface="Courier New" charset="0"/>
              </a:rPr>
              <a:t>+escape(guess)+</a:t>
            </a:r>
            <a:r>
              <a:rPr lang="en-US" b="1" dirty="0">
                <a:solidFill>
                  <a:srgbClr val="B42419"/>
                </a:solidFill>
                <a:latin typeface="Courier New" charset="0"/>
                <a:ea typeface="Courier New" charset="0"/>
                <a:cs typeface="Courier New" charset="0"/>
              </a:rPr>
              <a: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5" name="TextBox 4"/>
          <p:cNvSpPr txBox="1"/>
          <p:nvPr/>
        </p:nvSpPr>
        <p:spPr>
          <a:xfrm>
            <a:off x="838200" y="1570381"/>
            <a:ext cx="7374135" cy="461665"/>
          </a:xfrm>
          <a:prstGeom prst="rect">
            <a:avLst/>
          </a:prstGeom>
          <a:noFill/>
        </p:spPr>
        <p:txBody>
          <a:bodyPr wrap="none" rtlCol="0">
            <a:spAutoFit/>
          </a:bodyPr>
          <a:lstStyle/>
          <a:p>
            <a:r>
              <a:rPr lang="en-US" sz="2400" b="1" dirty="0">
                <a:latin typeface="Courier New" charset="0"/>
                <a:ea typeface="Courier New" charset="0"/>
                <a:cs typeface="Courier New" charset="0"/>
              </a:rPr>
              <a:t>https://</a:t>
            </a:r>
            <a:r>
              <a:rPr lang="en-US" sz="2400" b="1" dirty="0" smtClean="0">
                <a:latin typeface="Courier New" charset="0"/>
                <a:ea typeface="Courier New" charset="0"/>
                <a:cs typeface="Courier New" charset="0"/>
              </a:rPr>
              <a:t>samples.dj4e.com/</a:t>
            </a:r>
            <a:r>
              <a:rPr lang="en-US" sz="2400" b="1" dirty="0" smtClean="0">
                <a:solidFill>
                  <a:srgbClr val="FF40FF"/>
                </a:solidFill>
                <a:latin typeface="Courier New" charset="0"/>
                <a:ea typeface="Courier New" charset="0"/>
                <a:cs typeface="Courier New" charset="0"/>
              </a:rPr>
              <a:t>views</a:t>
            </a:r>
            <a:r>
              <a:rPr lang="en-US" sz="2400" b="1" dirty="0" smtClean="0">
                <a:latin typeface="Courier New" charset="0"/>
                <a:ea typeface="Courier New" charset="0"/>
                <a:cs typeface="Courier New" charset="0"/>
              </a:rPr>
              <a:t>/</a:t>
            </a:r>
            <a:r>
              <a:rPr lang="en-US" sz="2400" b="1" dirty="0" smtClean="0">
                <a:solidFill>
                  <a:srgbClr val="00FF00"/>
                </a:solidFill>
                <a:latin typeface="Courier New" charset="0"/>
                <a:ea typeface="Courier New" charset="0"/>
                <a:cs typeface="Courier New" charset="0"/>
              </a:rPr>
              <a:t>rest</a:t>
            </a:r>
            <a:r>
              <a:rPr lang="en-US" sz="2400" b="1" dirty="0" smtClean="0">
                <a:latin typeface="Courier New" charset="0"/>
                <a:ea typeface="Courier New" charset="0"/>
                <a:cs typeface="Courier New" charset="0"/>
              </a:rPr>
              <a:t>/</a:t>
            </a:r>
            <a:r>
              <a:rPr lang="en-US" sz="2400" b="1" dirty="0" smtClean="0">
                <a:solidFill>
                  <a:srgbClr val="00FDFF"/>
                </a:solidFill>
                <a:latin typeface="Courier New" charset="0"/>
                <a:ea typeface="Courier New" charset="0"/>
                <a:cs typeface="Courier New" charset="0"/>
              </a:rPr>
              <a:t>41</a:t>
            </a:r>
            <a:r>
              <a:rPr lang="en-US" sz="2400" b="1" dirty="0" smtClean="0">
                <a:latin typeface="Courier New" charset="0"/>
                <a:ea typeface="Courier New" charset="0"/>
                <a:cs typeface="Courier New" charset="0"/>
              </a:rPr>
              <a:t> </a:t>
            </a:r>
            <a:endParaRPr lang="en-US" sz="2400" b="1" dirty="0">
              <a:latin typeface="Courier New" charset="0"/>
              <a:ea typeface="Courier New" charset="0"/>
              <a:cs typeface="Courier New" charset="0"/>
            </a:endParaRPr>
          </a:p>
        </p:txBody>
      </p:sp>
      <p:sp>
        <p:nvSpPr>
          <p:cNvPr id="9" name="TextBox 8"/>
          <p:cNvSpPr txBox="1"/>
          <p:nvPr/>
        </p:nvSpPr>
        <p:spPr>
          <a:xfrm>
            <a:off x="8085220" y="3329417"/>
            <a:ext cx="3079689" cy="369332"/>
          </a:xfrm>
          <a:prstGeom prst="rect">
            <a:avLst/>
          </a:prstGeom>
          <a:noFill/>
        </p:spPr>
        <p:txBody>
          <a:bodyPr wrap="none" rtlCol="0">
            <a:spAutoFit/>
          </a:bodyPr>
          <a:lstStyle/>
          <a:p>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type:parameter-name</a:t>
            </a:r>
            <a:r>
              <a:rPr lang="en-US" b="1" dirty="0">
                <a:latin typeface="Courier New" charset="0"/>
                <a:ea typeface="Courier New" charset="0"/>
                <a:cs typeface="Courier New" charset="0"/>
              </a:rPr>
              <a:t>&gt;</a:t>
            </a:r>
          </a:p>
        </p:txBody>
      </p:sp>
      <p:cxnSp>
        <p:nvCxnSpPr>
          <p:cNvPr id="11" name="Straight Arrow Connector 10"/>
          <p:cNvCxnSpPr>
            <a:stCxn id="9" idx="1"/>
          </p:cNvCxnSpPr>
          <p:nvPr/>
        </p:nvCxnSpPr>
        <p:spPr>
          <a:xfrm flipH="1">
            <a:off x="3914274" y="3514083"/>
            <a:ext cx="4170946" cy="10999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p:cNvCxnSpPr>
          <p:nvPr/>
        </p:nvCxnSpPr>
        <p:spPr>
          <a:xfrm flipH="1" flipV="1">
            <a:off x="4443664" y="3062873"/>
            <a:ext cx="3641556" cy="4757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0"/>
          </p:cNvCxnSpPr>
          <p:nvPr/>
        </p:nvCxnSpPr>
        <p:spPr>
          <a:xfrm flipH="1" flipV="1">
            <a:off x="7750098" y="1951463"/>
            <a:ext cx="1874967" cy="13779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671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357" y="595953"/>
            <a:ext cx="3443177" cy="1325563"/>
          </a:xfrm>
        </p:spPr>
        <p:txBody>
          <a:bodyPr>
            <a:normAutofit/>
          </a:bodyPr>
          <a:lstStyle/>
          <a:p>
            <a:r>
              <a:rPr lang="en-US" dirty="0"/>
              <a:t>Class </a:t>
            </a:r>
            <a:r>
              <a:rPr lang="en-US" dirty="0" smtClean="0"/>
              <a:t>Views </a:t>
            </a:r>
            <a:r>
              <a:rPr lang="mr-IN" dirty="0"/>
              <a:t>–</a:t>
            </a:r>
            <a:r>
              <a:rPr lang="en-US" dirty="0"/>
              <a:t> Inheritance</a:t>
            </a:r>
          </a:p>
        </p:txBody>
      </p:sp>
      <p:sp>
        <p:nvSpPr>
          <p:cNvPr id="3" name="TextBox 2"/>
          <p:cNvSpPr txBox="1"/>
          <p:nvPr/>
        </p:nvSpPr>
        <p:spPr>
          <a:xfrm>
            <a:off x="838200" y="1027906"/>
            <a:ext cx="5763116"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2133974"/>
            <a:ext cx="9807493" cy="3416320"/>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django.utils.html</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escape</a:t>
            </a: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django.views</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View</a:t>
            </a:r>
          </a:p>
          <a:p>
            <a:endParaRPr lang="en-US" b="1" dirty="0">
              <a:solidFill>
                <a:srgbClr val="000000"/>
              </a:solidFill>
              <a:latin typeface="Courier" charset="0"/>
              <a:ea typeface="Courier" charset="0"/>
              <a:cs typeface="Courier" charset="0"/>
            </a:endParaRPr>
          </a:p>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MainView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"""&lt;html&gt;&lt;body&gt;&lt;p&gt;Hello world </a:t>
            </a:r>
            <a:r>
              <a:rPr lang="en-US" dirty="0" err="1">
                <a:solidFill>
                  <a:srgbClr val="B42419"/>
                </a:solidFill>
                <a:latin typeface="Courier" charset="0"/>
                <a:ea typeface="Courier" charset="0"/>
                <a:cs typeface="Courier" charset="0"/>
              </a:rPr>
              <a:t>MainView</a:t>
            </a:r>
            <a:r>
              <a:rPr lang="en-US" dirty="0">
                <a:solidFill>
                  <a:srgbClr val="B42419"/>
                </a:solidFill>
                <a:latin typeface="Courier" charset="0"/>
                <a:ea typeface="Courier" charset="0"/>
                <a:cs typeface="Courier" charset="0"/>
              </a:rPr>
              <a:t> in HTML&lt;/p&gt;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&lt;p&gt;This sample code is available at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&lt;a </a:t>
            </a:r>
            <a:r>
              <a:rPr lang="en-US" dirty="0" err="1">
                <a:solidFill>
                  <a:srgbClr val="B42419"/>
                </a:solidFill>
                <a:latin typeface="Courier" charset="0"/>
                <a:ea typeface="Courier" charset="0"/>
                <a:cs typeface="Courier" charset="0"/>
              </a:rPr>
              <a:t>href</a:t>
            </a:r>
            <a:r>
              <a:rPr lang="en-US" dirty="0">
                <a:solidFill>
                  <a:srgbClr val="B42419"/>
                </a:solidFill>
                <a:latin typeface="Courier" charset="0"/>
                <a:ea typeface="Courier" charset="0"/>
                <a:cs typeface="Courier" charset="0"/>
              </a:rPr>
              <a:t>="https://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/csev/dj4e-samples&lt;/a&gt;&lt;/p&gt;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7" name="Rectangle 6"/>
          <p:cNvSpPr/>
          <p:nvPr/>
        </p:nvSpPr>
        <p:spPr>
          <a:xfrm>
            <a:off x="6840360" y="5975210"/>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Tree>
    <p:extLst>
      <p:ext uri="{BB962C8B-B14F-4D97-AF65-F5344CB8AC3E}">
        <p14:creationId xmlns:p14="http://schemas.microsoft.com/office/powerpoint/2010/main" val="5460446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to Class Views</a:t>
            </a:r>
            <a:endParaRPr lang="en-US" dirty="0"/>
          </a:p>
        </p:txBody>
      </p:sp>
      <p:sp>
        <p:nvSpPr>
          <p:cNvPr id="3" name="TextBox 2"/>
          <p:cNvSpPr txBox="1"/>
          <p:nvPr/>
        </p:nvSpPr>
        <p:spPr>
          <a:xfrm>
            <a:off x="838200" y="2106472"/>
            <a:ext cx="8180445" cy="369332"/>
          </a:xfrm>
          <a:prstGeom prst="rect">
            <a:avLst/>
          </a:prstGeom>
          <a:solidFill>
            <a:schemeClr val="tx1"/>
          </a:solidFill>
        </p:spPr>
        <p:txBody>
          <a:bodyPr wrap="none" rtlCol="0">
            <a:spAutoFit/>
          </a:bodyPr>
          <a:lstStyle/>
          <a:p>
            <a:r>
              <a:rPr lang="en-US" b="1" dirty="0" smtClean="0">
                <a:solidFill>
                  <a:srgbClr val="000000"/>
                </a:solidFill>
                <a:latin typeface="Courier New" charset="0"/>
                <a:ea typeface="Courier New" charset="0"/>
                <a:cs typeface="Courier New" charset="0"/>
              </a:rPr>
              <a:t>path</a:t>
            </a:r>
            <a:r>
              <a:rPr lang="en-US" b="1" dirty="0">
                <a:solidFill>
                  <a:srgbClr val="000000"/>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'remain/&lt;</a:t>
            </a:r>
            <a:r>
              <a:rPr lang="en-US" b="1" dirty="0" err="1">
                <a:solidFill>
                  <a:srgbClr val="B42419"/>
                </a:solidFill>
                <a:latin typeface="Courier New" charset="0"/>
                <a:ea typeface="Courier New" charset="0"/>
                <a:cs typeface="Courier New" charset="0"/>
              </a:rPr>
              <a:t>slug:guess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views.RestMainView.as_view</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4" name="TextBox 3"/>
          <p:cNvSpPr txBox="1"/>
          <p:nvPr/>
        </p:nvSpPr>
        <p:spPr>
          <a:xfrm>
            <a:off x="838200" y="2814038"/>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000000"/>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en-US" b="1" dirty="0" smtClean="0">
                <a:solidFill>
                  <a:srgbClr val="000000"/>
                </a:solidFill>
                <a:latin typeface="Courier New" charset="0"/>
                <a:ea typeface="Courier New" charset="0"/>
                <a:cs typeface="Courier New" charset="0"/>
              </a:rPr>
              <a:t>       </a:t>
            </a:r>
            <a:r>
              <a:rPr lang="mr-IN" b="1" dirty="0" err="1" smtClean="0">
                <a:solidFill>
                  <a:srgbClr val="000000"/>
                </a:solidFill>
                <a:latin typeface="Courier New" charset="0"/>
                <a:ea typeface="Courier New" charset="0"/>
                <a:cs typeface="Courier New" charset="0"/>
              </a:rPr>
              <a:t>response</a:t>
            </a:r>
            <a:r>
              <a:rPr lang="mr-IN" b="1" dirty="0" smtClean="0">
                <a:solidFill>
                  <a:srgbClr val="000000"/>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7" name="Rectangle 6"/>
          <p:cNvSpPr/>
          <p:nvPr/>
        </p:nvSpPr>
        <p:spPr>
          <a:xfrm>
            <a:off x="6861625" y="6159876"/>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
        <p:nvSpPr>
          <p:cNvPr id="5" name="Rectangle 4"/>
          <p:cNvSpPr/>
          <p:nvPr/>
        </p:nvSpPr>
        <p:spPr>
          <a:xfrm>
            <a:off x="838200" y="1456607"/>
            <a:ext cx="7629012"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samples.dj4e.com/views/remain/</a:t>
            </a:r>
            <a:r>
              <a:rPr lang="en-US" b="1" dirty="0" smtClean="0">
                <a:solidFill>
                  <a:srgbClr val="00FDFF"/>
                </a:solidFill>
                <a:latin typeface="Courier New" charset="0"/>
                <a:ea typeface="Courier New" charset="0"/>
                <a:cs typeface="Courier New" charset="0"/>
              </a:rPr>
              <a:t>abc123-42-xyzzy</a:t>
            </a:r>
            <a:r>
              <a:rPr lang="en-US" b="1" dirty="0" smtClean="0">
                <a:latin typeface="Courier New" charset="0"/>
                <a:ea typeface="Courier New" charset="0"/>
                <a:cs typeface="Courier New" charset="0"/>
              </a:rPr>
              <a:t> </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19694061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a:solidFill>
                  <a:srgbClr val="FFCC66"/>
                </a:solidFill>
              </a:rPr>
              <a:t>HTTP Status Codes</a:t>
            </a:r>
          </a:p>
        </p:txBody>
      </p:sp>
      <p:sp>
        <p:nvSpPr>
          <p:cNvPr id="8194" name="Content Placeholder 2"/>
          <p:cNvSpPr>
            <a:spLocks noGrp="1"/>
          </p:cNvSpPr>
          <p:nvPr>
            <p:ph idx="1"/>
          </p:nvPr>
        </p:nvSpPr>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OK</a:t>
            </a:r>
          </a:p>
          <a:p>
            <a:r>
              <a:rPr lang="en-US" altLang="x-none" dirty="0"/>
              <a:t>http://</a:t>
            </a:r>
            <a:r>
              <a:rPr lang="en-US" altLang="x-none" dirty="0" smtClean="0"/>
              <a:t>www.dj4e.com/</a:t>
            </a:r>
            <a:r>
              <a:rPr lang="en-US" altLang="x-none" dirty="0" err="1" smtClean="0"/>
              <a:t>nowhere.htm</a:t>
            </a:r>
            <a:r>
              <a:rPr lang="en-US" altLang="x-none" dirty="0" smtClean="0"/>
              <a:t> </a:t>
            </a:r>
            <a:r>
              <a:rPr lang="en-US" altLang="x-none" dirty="0"/>
              <a:t>- </a:t>
            </a:r>
            <a:r>
              <a:rPr lang="en-US" altLang="x-none" dirty="0">
                <a:solidFill>
                  <a:srgbClr val="FFFF00"/>
                </a:solidFill>
              </a:rPr>
              <a:t>404 Not Found</a:t>
            </a:r>
          </a:p>
          <a:p>
            <a:r>
              <a:rPr lang="en-US" altLang="x-none" dirty="0"/>
              <a:t>http</a:t>
            </a:r>
            <a:r>
              <a:rPr lang="en-US" altLang="x-none" dirty="0" smtClean="0"/>
              <a:t>://</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a:solidFill>
                  <a:srgbClr val="FFFF00"/>
                </a:solidFill>
              </a:rPr>
              <a:t>https://en.wikipedia.org/wiki/List_of_HTTP_status_codes</a:t>
            </a:r>
          </a:p>
        </p:txBody>
      </p:sp>
    </p:spTree>
    <p:extLst>
      <p:ext uri="{BB962C8B-B14F-4D97-AF65-F5344CB8AC3E}">
        <p14:creationId xmlns:p14="http://schemas.microsoft.com/office/powerpoint/2010/main" val="387511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pPr eaLnBrk="1" hangingPunct="1"/>
            <a:r>
              <a:rPr lang="en-US" altLang="x-none" sz="5600">
                <a:solidFill>
                  <a:srgbClr val="FFCC66"/>
                </a:solidFill>
              </a:rPr>
              <a:t>HTTP Location Header</a:t>
            </a:r>
          </a:p>
        </p:txBody>
      </p:sp>
      <p:sp>
        <p:nvSpPr>
          <p:cNvPr id="43010" name="Rectangle 2"/>
          <p:cNvSpPr>
            <a:spLocks noGrp="1" noChangeArrowheads="1"/>
          </p:cNvSpPr>
          <p:nvPr>
            <p:ph idx="1"/>
          </p:nvPr>
        </p:nvSpPr>
        <p:spPr/>
        <p:txBody>
          <a:bodyPr/>
          <a:lstStyle/>
          <a:p>
            <a:pPr marL="828654">
              <a:spcBef>
                <a:spcPts val="1725"/>
              </a:spcBef>
              <a:defRPr/>
            </a:pPr>
            <a:r>
              <a:rPr lang="en-US" sz="2851" dirty="0" smtClean="0"/>
              <a:t>You can send a "Redirect" response instead of a page response to communicate a "Location:" header to the browser</a:t>
            </a:r>
            <a:endParaRPr lang="en-US" sz="2851" dirty="0"/>
          </a:p>
          <a:p>
            <a:pPr marL="828654">
              <a:spcBef>
                <a:spcPts val="1725"/>
              </a:spcBef>
              <a:defRPr/>
            </a:pPr>
            <a:r>
              <a:rPr lang="en-US" sz="2851" dirty="0"/>
              <a:t>The </a:t>
            </a:r>
            <a:r>
              <a:rPr lang="en-US" sz="2851" dirty="0" smtClean="0"/>
              <a:t>location header </a:t>
            </a:r>
            <a:r>
              <a:rPr lang="en-US" sz="2851" dirty="0"/>
              <a:t>includes a URL that the browser is supposed to forward itself to.</a:t>
            </a:r>
          </a:p>
          <a:p>
            <a:pPr marL="828654">
              <a:spcBef>
                <a:spcPts val="1725"/>
              </a:spcBef>
              <a:defRPr/>
            </a:pPr>
            <a:r>
              <a:rPr lang="en-US" sz="2851" dirty="0"/>
              <a:t>It was originally used for web sites that moved from one URL to another.</a:t>
            </a:r>
          </a:p>
        </p:txBody>
      </p:sp>
      <p:sp>
        <p:nvSpPr>
          <p:cNvPr id="9219" name="Rectangle 3"/>
          <p:cNvSpPr>
            <a:spLocks/>
          </p:cNvSpPr>
          <p:nvPr/>
        </p:nvSpPr>
        <p:spPr bwMode="auto">
          <a:xfrm>
            <a:off x="5080000" y="5846334"/>
            <a:ext cx="6468533"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ea typeface="ＭＳ Ｐゴシック" charset="-128"/>
              </a:rPr>
              <a:t>http://en.wikipedia.org/wiki/URL_redirection</a:t>
            </a:r>
          </a:p>
        </p:txBody>
      </p:sp>
    </p:spTree>
    <p:extLst>
      <p:ext uri="{BB962C8B-B14F-4D97-AF65-F5344CB8AC3E}">
        <p14:creationId xmlns:p14="http://schemas.microsoft.com/office/powerpoint/2010/main" val="1697455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a Redirect from a View</a:t>
            </a:r>
            <a:endParaRPr lang="en-US" dirty="0"/>
          </a:p>
        </p:txBody>
      </p:sp>
      <p:sp>
        <p:nvSpPr>
          <p:cNvPr id="3" name="TextBox 2"/>
          <p:cNvSpPr txBox="1"/>
          <p:nvPr/>
        </p:nvSpPr>
        <p:spPr>
          <a:xfrm>
            <a:off x="838200" y="2531776"/>
            <a:ext cx="4182555"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3239342"/>
            <a:ext cx="9421169" cy="1754326"/>
          </a:xfrm>
          <a:prstGeom prst="rect">
            <a:avLst/>
          </a:prstGeom>
          <a:solidFill>
            <a:schemeClr val="tx1"/>
          </a:solidFill>
        </p:spPr>
        <p:txBody>
          <a:bodyPr wrap="non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HttpResponseRedirect</a:t>
            </a:r>
            <a:endParaRPr lang="en-US" dirty="0" smtClean="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This is a command to the browser</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r>
              <a:rPr lang="en-US" dirty="0">
                <a:solidFill>
                  <a:srgbClr val="000000"/>
                </a:solidFill>
                <a:latin typeface="Courier" charset="0"/>
                <a:ea typeface="Courier" charset="0"/>
                <a:cs typeface="Courier" charset="0"/>
              </a:rPr>
              <a:t>(</a:t>
            </a:r>
            <a:r>
              <a:rPr lang="en-US" dirty="0" smtClean="0">
                <a:solidFill>
                  <a:srgbClr val="B42419"/>
                </a:solidFill>
                <a:latin typeface="Courier" charset="0"/>
                <a:ea typeface="Courier" charset="0"/>
                <a:cs typeface="Courier" charset="0"/>
              </a:rPr>
              <a:t>'https</a:t>
            </a:r>
            <a:r>
              <a:rPr lang="en-US" dirty="0">
                <a:solidFill>
                  <a:srgbClr val="B42419"/>
                </a:solidFill>
                <a:latin typeface="Courier" charset="0"/>
                <a:ea typeface="Courier" charset="0"/>
                <a:cs typeface="Courier" charset="0"/>
              </a:rPr>
              <a:t>://www.dj4e.com/</a:t>
            </a:r>
            <a:r>
              <a:rPr lang="en-US" dirty="0" err="1">
                <a:solidFill>
                  <a:srgbClr val="B42419"/>
                </a:solidFill>
                <a:latin typeface="Courier" charset="0"/>
                <a:ea typeface="Courier" charset="0"/>
                <a:cs typeface="Courier" charset="0"/>
              </a:rPr>
              <a:t>simple.htm</a:t>
            </a:r>
            <a:r>
              <a:rPr lang="en-US" dirty="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5" name="Rectangle 4"/>
          <p:cNvSpPr/>
          <p:nvPr/>
        </p:nvSpPr>
        <p:spPr>
          <a:xfrm>
            <a:off x="838200" y="1881911"/>
            <a:ext cx="5423280"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samples.dj4e.com/views/bounce </a:t>
            </a:r>
            <a:endParaRPr lang="en-US" b="1" dirty="0">
              <a:latin typeface="Courier New" charset="0"/>
              <a:ea typeface="Courier New" charset="0"/>
              <a:cs typeface="Courier New" charset="0"/>
            </a:endParaRPr>
          </a:p>
        </p:txBody>
      </p:sp>
      <p:sp>
        <p:nvSpPr>
          <p:cNvPr id="6" name="Rectangle 5"/>
          <p:cNvSpPr/>
          <p:nvPr/>
        </p:nvSpPr>
        <p:spPr>
          <a:xfrm>
            <a:off x="1973412" y="5591169"/>
            <a:ext cx="938038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django.http.HttpResponseRedirect</a:t>
            </a:r>
            <a:endParaRPr lang="en-US" dirty="0"/>
          </a:p>
        </p:txBody>
      </p:sp>
    </p:spTree>
    <p:extLst>
      <p:ext uri="{BB962C8B-B14F-4D97-AF65-F5344CB8AC3E}">
        <p14:creationId xmlns:p14="http://schemas.microsoft.com/office/powerpoint/2010/main" val="2892528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768" y="314700"/>
            <a:ext cx="9029700" cy="6052234"/>
          </a:xfrm>
          <a:prstGeom prst="rect">
            <a:avLst/>
          </a:prstGeom>
        </p:spPr>
      </p:pic>
    </p:spTree>
    <p:extLst>
      <p:ext uri="{BB962C8B-B14F-4D97-AF65-F5344CB8AC3E}">
        <p14:creationId xmlns:p14="http://schemas.microsoft.com/office/powerpoint/2010/main" val="9953070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Templates to Organize HTML</a:t>
            </a:r>
            <a:endParaRPr lang="en-US" dirty="0"/>
          </a:p>
        </p:txBody>
      </p:sp>
      <p:sp>
        <p:nvSpPr>
          <p:cNvPr id="4" name="Text Placeholder 3"/>
          <p:cNvSpPr>
            <a:spLocks noGrp="1"/>
          </p:cNvSpPr>
          <p:nvPr>
            <p:ph type="body" idx="1"/>
          </p:nvPr>
        </p:nvSpPr>
        <p:spPr/>
        <p:txBody>
          <a:bodyPr/>
          <a:lstStyle/>
          <a:p>
            <a:r>
              <a:rPr lang="en-US" dirty="0"/>
              <a:t>https://</a:t>
            </a:r>
            <a:r>
              <a:rPr lang="en-US" dirty="0" err="1"/>
              <a:t>github.com</a:t>
            </a:r>
            <a:r>
              <a:rPr lang="en-US" dirty="0"/>
              <a:t>/csev/dj4e-samples/tree/master/</a:t>
            </a:r>
            <a:r>
              <a:rPr lang="en-US" dirty="0" err="1"/>
              <a:t>tmpl</a:t>
            </a:r>
            <a:endParaRPr lang="en-US" dirty="0"/>
          </a:p>
          <a:p>
            <a:endParaRPr lang="en-US" dirty="0"/>
          </a:p>
        </p:txBody>
      </p:sp>
    </p:spTree>
    <p:extLst>
      <p:ext uri="{BB962C8B-B14F-4D97-AF65-F5344CB8AC3E}">
        <p14:creationId xmlns:p14="http://schemas.microsoft.com/office/powerpoint/2010/main" val="1933733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p:cNvCxnSpPr>
          <p:nvPr/>
        </p:nvCxnSpPr>
        <p:spPr>
          <a:xfrm flipV="1">
            <a:off x="8664626" y="3966794"/>
            <a:ext cx="350787" cy="44834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58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a:t>
            </a:r>
            <a:endParaRPr lang="en-US" dirty="0"/>
          </a:p>
        </p:txBody>
      </p:sp>
      <p:sp>
        <p:nvSpPr>
          <p:cNvPr id="5" name="Rectangle 4"/>
          <p:cNvSpPr/>
          <p:nvPr/>
        </p:nvSpPr>
        <p:spPr>
          <a:xfrm>
            <a:off x="1234698" y="1690688"/>
            <a:ext cx="9955078" cy="3785652"/>
          </a:xfrm>
          <a:prstGeom prst="rect">
            <a:avLst/>
          </a:prstGeom>
          <a:solidFill>
            <a:schemeClr val="tx1"/>
          </a:solidFill>
        </p:spPr>
        <p:txBody>
          <a:bodyPr wrap="square">
            <a:spAutoFit/>
          </a:bodyPr>
          <a:lstStyle/>
          <a:p>
            <a:r>
              <a:rPr lang="en-US" sz="2000" dirty="0" smtClean="0">
                <a:solidFill>
                  <a:srgbClr val="09442A"/>
                </a:solidFill>
              </a:rPr>
              <a:t>Being </a:t>
            </a:r>
            <a:r>
              <a:rPr lang="en-US" sz="2000" dirty="0">
                <a:solidFill>
                  <a:srgbClr val="09442A"/>
                </a:solidFill>
              </a:rPr>
              <a:t>a web framework, Django needs a convenient way to generate HTML dynamically. The most common approach relies on templates. A template contains the static parts of the desired HTML output as well as some special syntax describing how dynamic content will be inserted.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A </a:t>
            </a:r>
            <a:r>
              <a:rPr lang="en-US" sz="2000" dirty="0">
                <a:solidFill>
                  <a:srgbClr val="09442A"/>
                </a:solidFill>
              </a:rPr>
              <a:t>Django project can be configured with one or several template engines (or even zero if you don’t use templates). Django ships built-in </a:t>
            </a:r>
            <a:r>
              <a:rPr lang="en-US" sz="2000" dirty="0" err="1">
                <a:solidFill>
                  <a:srgbClr val="09442A"/>
                </a:solidFill>
              </a:rPr>
              <a:t>backends</a:t>
            </a:r>
            <a:r>
              <a:rPr lang="en-US" sz="2000" dirty="0">
                <a:solidFill>
                  <a:srgbClr val="09442A"/>
                </a:solidFill>
              </a:rPr>
              <a:t> for its own template system, creatively called the Django template language (DTL), and for the popular </a:t>
            </a:r>
            <a:r>
              <a:rPr lang="en-US" sz="2000" dirty="0" smtClean="0">
                <a:solidFill>
                  <a:srgbClr val="09442A"/>
                </a:solidFill>
              </a:rPr>
              <a:t>alternative Jinja2.</a:t>
            </a:r>
          </a:p>
          <a:p>
            <a:endParaRPr lang="en-US" sz="2000" dirty="0" smtClean="0">
              <a:solidFill>
                <a:srgbClr val="09442A"/>
              </a:solidFill>
            </a:endParaRPr>
          </a:p>
          <a:p>
            <a:r>
              <a:rPr lang="en-US" sz="2000" dirty="0">
                <a:solidFill>
                  <a:srgbClr val="09442A"/>
                </a:solidFill>
              </a:rPr>
              <a:t>A template is simply a text file. It can generate any text-based format (HTML, XML, CSV, etc</a:t>
            </a:r>
            <a:r>
              <a:rPr lang="en-US" sz="2000" dirty="0" smtClean="0">
                <a:solidFill>
                  <a:srgbClr val="09442A"/>
                </a:solidFill>
              </a:rPr>
              <a:t>.). A </a:t>
            </a:r>
            <a:r>
              <a:rPr lang="en-US" sz="2000" dirty="0">
                <a:solidFill>
                  <a:srgbClr val="09442A"/>
                </a:solidFill>
              </a:rPr>
              <a:t>template contains </a:t>
            </a:r>
            <a:r>
              <a:rPr lang="en-US" sz="2000" b="1" dirty="0">
                <a:solidFill>
                  <a:srgbClr val="09442A"/>
                </a:solidFill>
              </a:rPr>
              <a:t>variables</a:t>
            </a:r>
            <a:r>
              <a:rPr lang="en-US" sz="2000" dirty="0">
                <a:solidFill>
                  <a:srgbClr val="09442A"/>
                </a:solidFill>
              </a:rPr>
              <a:t>, which get replaced with values when the template is evaluated, and </a:t>
            </a:r>
            <a:r>
              <a:rPr lang="en-US" sz="2000" b="1" dirty="0">
                <a:solidFill>
                  <a:srgbClr val="09442A"/>
                </a:solidFill>
              </a:rPr>
              <a:t>tags</a:t>
            </a:r>
            <a:r>
              <a:rPr lang="en-US" sz="2000" dirty="0">
                <a:solidFill>
                  <a:srgbClr val="09442A"/>
                </a:solidFill>
              </a:rPr>
              <a:t>, which control the logic of the template</a:t>
            </a:r>
            <a:r>
              <a:rPr lang="en-US" sz="2000" dirty="0" smtClean="0">
                <a:solidFill>
                  <a:srgbClr val="09442A"/>
                </a:solidFill>
              </a:rPr>
              <a:t>.</a:t>
            </a:r>
            <a:endParaRPr lang="en-US" sz="2000" dirty="0">
              <a:solidFill>
                <a:srgbClr val="09442A"/>
              </a:solidFill>
            </a:endParaRPr>
          </a:p>
        </p:txBody>
      </p:sp>
      <p:sp>
        <p:nvSpPr>
          <p:cNvPr id="6" name="Rectangle 5"/>
          <p:cNvSpPr/>
          <p:nvPr/>
        </p:nvSpPr>
        <p:spPr>
          <a:xfrm>
            <a:off x="2103287" y="5724526"/>
            <a:ext cx="56296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/2.2/topics/templates/</a:t>
            </a:r>
          </a:p>
        </p:txBody>
      </p:sp>
    </p:spTree>
    <p:extLst>
      <p:ext uri="{BB962C8B-B14F-4D97-AF65-F5344CB8AC3E}">
        <p14:creationId xmlns:p14="http://schemas.microsoft.com/office/powerpoint/2010/main" val="11289247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are </a:t>
            </a:r>
            <a:r>
              <a:rPr lang="en-US" dirty="0" smtClean="0"/>
              <a:t>the core of our application</a:t>
            </a:r>
            <a:endParaRPr lang="en-US" dirty="0"/>
          </a:p>
        </p:txBody>
      </p:sp>
      <p:sp>
        <p:nvSpPr>
          <p:cNvPr id="3" name="Content Placeholder 2"/>
          <p:cNvSpPr>
            <a:spLocks noGrp="1"/>
          </p:cNvSpPr>
          <p:nvPr>
            <p:ph idx="1"/>
          </p:nvPr>
        </p:nvSpPr>
        <p:spPr>
          <a:xfrm>
            <a:off x="838200" y="1825625"/>
            <a:ext cx="10515600" cy="4158080"/>
          </a:xfrm>
        </p:spPr>
        <p:txBody>
          <a:bodyPr/>
          <a:lstStyle/>
          <a:p>
            <a:r>
              <a:rPr lang="en-US" dirty="0"/>
              <a:t>Django looks at the incoming request URL and uses </a:t>
            </a:r>
            <a:r>
              <a:rPr lang="en-US" dirty="0" err="1">
                <a:solidFill>
                  <a:srgbClr val="FFFF00"/>
                </a:solidFill>
              </a:rPr>
              <a:t>urls.py</a:t>
            </a:r>
            <a:r>
              <a:rPr lang="en-US" dirty="0"/>
              <a:t> to select a view</a:t>
            </a:r>
          </a:p>
          <a:p>
            <a:r>
              <a:rPr lang="en-US" dirty="0"/>
              <a:t>The view from </a:t>
            </a:r>
            <a:r>
              <a:rPr lang="en-US" dirty="0" err="1">
                <a:solidFill>
                  <a:srgbClr val="FFFF00"/>
                </a:solidFill>
              </a:rPr>
              <a:t>views.py</a:t>
            </a:r>
            <a:endParaRPr lang="en-US" dirty="0">
              <a:solidFill>
                <a:srgbClr val="FFFF00"/>
              </a:solidFill>
            </a:endParaRPr>
          </a:p>
          <a:p>
            <a:pPr lvl="1"/>
            <a:r>
              <a:rPr lang="en-US" dirty="0"/>
              <a:t>Handle any incoming data in the request and copy it to the database through the model</a:t>
            </a:r>
          </a:p>
          <a:p>
            <a:pPr lvl="1"/>
            <a:r>
              <a:rPr lang="en-US" dirty="0"/>
              <a:t>Retrieve data to put on the page from the database though the model</a:t>
            </a:r>
          </a:p>
          <a:p>
            <a:pPr lvl="1"/>
            <a:r>
              <a:rPr lang="en-US" dirty="0"/>
              <a:t>Produce the HTML that will become the response and return it to the browser</a:t>
            </a:r>
          </a:p>
          <a:p>
            <a:endParaRPr lang="en-US" dirty="0"/>
          </a:p>
        </p:txBody>
      </p:sp>
      <p:sp>
        <p:nvSpPr>
          <p:cNvPr id="4" name="Rectangle 6"/>
          <p:cNvSpPr>
            <a:spLocks/>
          </p:cNvSpPr>
          <p:nvPr/>
        </p:nvSpPr>
        <p:spPr bwMode="auto">
          <a:xfrm>
            <a:off x="889397" y="5386475"/>
            <a:ext cx="3847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spcBef>
                <a:spcPct val="0"/>
              </a:spcBef>
              <a:buSzTx/>
              <a:buNone/>
            </a:pPr>
            <a:r>
              <a:rPr lang="en-US" altLang="en-US" sz="2000" dirty="0">
                <a:latin typeface="Courier New" charset="0"/>
                <a:ea typeface="Courier New" charset="0"/>
                <a:cs typeface="Courier New" charset="0"/>
              </a:rPr>
              <a:t>https://samples.dj4e.com/</a:t>
            </a:r>
          </a:p>
        </p:txBody>
      </p:sp>
    </p:spTree>
    <p:extLst>
      <p:ext uri="{BB962C8B-B14F-4D97-AF65-F5344CB8AC3E}">
        <p14:creationId xmlns:p14="http://schemas.microsoft.com/office/powerpoint/2010/main" val="14003663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Template?</a:t>
            </a:r>
            <a:endParaRPr lang="en-US" dirty="0"/>
          </a:p>
        </p:txBody>
      </p:sp>
      <p:sp>
        <p:nvSpPr>
          <p:cNvPr id="3" name="Content Placeholder 2"/>
          <p:cNvSpPr>
            <a:spLocks noGrp="1"/>
          </p:cNvSpPr>
          <p:nvPr>
            <p:ph idx="1"/>
          </p:nvPr>
        </p:nvSpPr>
        <p:spPr>
          <a:xfrm>
            <a:off x="838200" y="1825625"/>
            <a:ext cx="10515600" cy="1142164"/>
          </a:xfrm>
        </p:spPr>
        <p:txBody>
          <a:bodyPr/>
          <a:lstStyle/>
          <a:p>
            <a:r>
              <a:rPr lang="en-US" dirty="0"/>
              <a:t>Concatenation and escaping can get tiresome and lead to very obtuse looking </a:t>
            </a:r>
            <a:r>
              <a:rPr lang="en-US" dirty="0" smtClean="0"/>
              <a:t>view code</a:t>
            </a:r>
            <a:r>
              <a:rPr lang="en-US" dirty="0"/>
              <a:t>.</a:t>
            </a:r>
          </a:p>
        </p:txBody>
      </p:sp>
      <p:sp>
        <p:nvSpPr>
          <p:cNvPr id="5" name="TextBox 4"/>
          <p:cNvSpPr txBox="1"/>
          <p:nvPr/>
        </p:nvSpPr>
        <p:spPr>
          <a:xfrm>
            <a:off x="4411965" y="2505061"/>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C1651C"/>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 </a:t>
            </a:r>
            <a:endParaRPr lang="en-US" b="1" dirty="0">
              <a:solidFill>
                <a:srgbClr val="000000"/>
              </a:solidFill>
              <a:latin typeface="Courier New" charset="0"/>
              <a:ea typeface="Courier New" charset="0"/>
              <a:cs typeface="Courier New" charset="0"/>
            </a:endParaRPr>
          </a:p>
        </p:txBody>
      </p:sp>
      <p:sp>
        <p:nvSpPr>
          <p:cNvPr id="6" name="Rectangle 5"/>
          <p:cNvSpPr/>
          <p:nvPr/>
        </p:nvSpPr>
        <p:spPr>
          <a:xfrm>
            <a:off x="2052403" y="5687390"/>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https://samples.dj4e.com/views/rest/24</a:t>
            </a:r>
          </a:p>
        </p:txBody>
      </p:sp>
    </p:spTree>
    <p:extLst>
      <p:ext uri="{BB962C8B-B14F-4D97-AF65-F5344CB8AC3E}">
        <p14:creationId xmlns:p14="http://schemas.microsoft.com/office/powerpoint/2010/main" val="27583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
        <p:nvSpPr>
          <p:cNvPr id="1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16" name="Render…"/>
          <p:cNvSpPr/>
          <p:nvPr/>
        </p:nvSpPr>
        <p:spPr>
          <a:xfrm>
            <a:off x="4617595" y="1038521"/>
            <a:ext cx="2874067"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r>
              <a:rPr lang="en-US" sz="3200" dirty="0"/>
              <a:t> </a:t>
            </a:r>
            <a:r>
              <a:rPr sz="3200" dirty="0"/>
              <a:t>Data</a:t>
            </a:r>
          </a:p>
        </p:txBody>
      </p:sp>
      <p:sp>
        <p:nvSpPr>
          <p:cNvPr id="1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11"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2"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3"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8427348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462684" y="646015"/>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pPr algn="l"/>
            <a:r>
              <a:rPr lang="mr-IN" sz="2400" b="1" dirty="0">
                <a:latin typeface="Courier New" charset="0"/>
                <a:ea typeface="Courier New" charset="0"/>
                <a:cs typeface="Courier New" charset="0"/>
              </a:rPr>
              <a:t>&lt;h1&gt;</a:t>
            </a:r>
            <a:r>
              <a:rPr lang="mr-IN" sz="2400" b="1" dirty="0" err="1">
                <a:latin typeface="Courier New" charset="0"/>
                <a:ea typeface="Courier New" charset="0"/>
                <a:cs typeface="Courier New" charset="0"/>
              </a:rPr>
              <a:t>Hi</a:t>
            </a:r>
            <a:r>
              <a:rPr lang="mr-IN" sz="2400" b="1" dirty="0">
                <a:latin typeface="Courier New" charset="0"/>
                <a:ea typeface="Courier New" charset="0"/>
                <a:cs typeface="Courier New" charset="0"/>
              </a:rPr>
              <a:t>!&lt;/h1&gt;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a:p>
            <a:pPr algn="l"/>
            <a:r>
              <a:rPr lang="mr-IN" sz="2400" b="1" dirty="0">
                <a:solidFill>
                  <a:srgbClr val="FFFF00"/>
                </a:solidFill>
                <a:latin typeface="Courier New" charset="0"/>
                <a:ea typeface="Courier New" charset="0"/>
                <a:cs typeface="Courier New" charset="0"/>
              </a:rPr>
              <a:t>{{</a:t>
            </a:r>
            <a:r>
              <a:rPr lang="mr-IN" sz="2400" b="1" dirty="0">
                <a:latin typeface="Courier New" charset="0"/>
                <a:ea typeface="Courier New" charset="0"/>
                <a:cs typeface="Courier New" charset="0"/>
              </a:rPr>
              <a:t> </a:t>
            </a:r>
            <a:r>
              <a:rPr lang="mr-IN" sz="2400" b="1" dirty="0" err="1">
                <a:solidFill>
                  <a:srgbClr val="FF40FF"/>
                </a:solidFill>
                <a:latin typeface="Courier New" charset="0"/>
                <a:ea typeface="Courier New" charset="0"/>
                <a:cs typeface="Courier New" charset="0"/>
              </a:rPr>
              <a:t>dat</a:t>
            </a:r>
            <a:r>
              <a:rPr lang="mr-IN" sz="2400" b="1" dirty="0">
                <a:solidFill>
                  <a:srgbClr val="FF40FF"/>
                </a:solidFill>
                <a:latin typeface="Courier New" charset="0"/>
                <a:ea typeface="Courier New" charset="0"/>
                <a:cs typeface="Courier New" charset="0"/>
              </a:rPr>
              <a:t> </a:t>
            </a:r>
            <a:r>
              <a:rPr lang="mr-IN" sz="2400" b="1" dirty="0">
                <a:solidFill>
                  <a:srgbClr val="FFFF00"/>
                </a:solidFill>
                <a:latin typeface="Courier New" charset="0"/>
                <a:ea typeface="Courier New" charset="0"/>
                <a:cs typeface="Courier New" charset="0"/>
              </a:rPr>
              <a: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p:txBody>
      </p:sp>
      <p:sp>
        <p:nvSpPr>
          <p:cNvPr id="6" name="Render…"/>
          <p:cNvSpPr/>
          <p:nvPr/>
        </p:nvSpPr>
        <p:spPr>
          <a:xfrm>
            <a:off x="3872828" y="1200013"/>
            <a:ext cx="434253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lang="en-US" sz="2400" b="1" dirty="0">
                <a:latin typeface="Courier New" charset="0"/>
                <a:ea typeface="Courier New" charset="0"/>
                <a:cs typeface="Courier New" charset="0"/>
              </a:rPr>
              <a:t>{ </a:t>
            </a:r>
            <a:r>
              <a:rPr lang="en-US" sz="2400" b="1" dirty="0">
                <a:solidFill>
                  <a:srgbClr val="FF40FF"/>
                </a:solidFill>
                <a:latin typeface="Courier New" charset="0"/>
                <a:ea typeface="Courier New" charset="0"/>
                <a:cs typeface="Courier New" charset="0"/>
              </a:rPr>
              <a:t>'</a:t>
            </a:r>
            <a:r>
              <a:rPr lang="en-US" sz="2400" b="1" dirty="0" err="1">
                <a:solidFill>
                  <a:srgbClr val="FF40FF"/>
                </a:solidFill>
                <a:latin typeface="Courier New" charset="0"/>
                <a:ea typeface="Courier New" charset="0"/>
                <a:cs typeface="Courier New" charset="0"/>
              </a:rPr>
              <a:t>dat</a:t>
            </a:r>
            <a:r>
              <a:rPr lang="en-US" sz="2400" b="1" dirty="0">
                <a:latin typeface="Courier New" charset="0"/>
                <a:ea typeface="Courier New" charset="0"/>
                <a:cs typeface="Courier New" charset="0"/>
              </a:rPr>
              <a:t>' : </a:t>
            </a:r>
            <a:r>
              <a:rPr lang="en-US" sz="2400" b="1" dirty="0">
                <a:solidFill>
                  <a:srgbClr val="FFFF00"/>
                </a:solidFill>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Fun Stuff</a:t>
            </a:r>
            <a:r>
              <a:rPr lang="en-US" sz="2400" b="1" dirty="0">
                <a:latin typeface="Courier New" charset="0"/>
                <a:ea typeface="Courier New" charset="0"/>
                <a:cs typeface="Courier New" charset="0"/>
              </a:rPr>
              <a:t>' }</a:t>
            </a:r>
          </a:p>
        </p:txBody>
      </p:sp>
      <p:sp>
        <p:nvSpPr>
          <p:cNvPr id="7"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8"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9" name="Rendered…"/>
          <p:cNvSpPr/>
          <p:nvPr/>
        </p:nvSpPr>
        <p:spPr>
          <a:xfrm>
            <a:off x="9288379" y="4575846"/>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&lt;h1&gt;</a:t>
            </a:r>
            <a:r>
              <a:rPr lang="mr-IN" sz="2400" b="1" dirty="0" err="1">
                <a:solidFill>
                  <a:srgbClr val="FFC000"/>
                </a:solidFill>
                <a:latin typeface="Courier New" charset="0"/>
                <a:ea typeface="Courier New" charset="0"/>
                <a:cs typeface="Courier New" charset="0"/>
              </a:rPr>
              <a:t>Hi</a:t>
            </a:r>
            <a:r>
              <a:rPr lang="mr-IN" sz="2400" b="1" dirty="0">
                <a:solidFill>
                  <a:srgbClr val="FFC000"/>
                </a:solidFill>
                <a:latin typeface="Courier New" charset="0"/>
                <a:ea typeface="Courier New" charset="0"/>
                <a:cs typeface="Courier New" charset="0"/>
              </a:rPr>
              <a:t>!&lt;/h1&gt;</a:t>
            </a:r>
            <a:endParaRPr lang="en-US" sz="2400" b="1" dirty="0">
              <a:solidFill>
                <a:srgbClr val="FFC000"/>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a:p>
            <a:pPr defTabSz="800100">
              <a:defRPr sz="5600">
                <a:solidFill>
                  <a:schemeClr val="accent4">
                    <a:hueOff val="-1081314"/>
                    <a:satOff val="4338"/>
                    <a:lumOff val="-8931"/>
                  </a:schemeClr>
                </a:solidFill>
                <a:latin typeface="+mn-lt"/>
                <a:ea typeface="+mn-ea"/>
                <a:cs typeface="+mn-cs"/>
                <a:sym typeface="Gill Sans"/>
              </a:defRPr>
            </a:pPr>
            <a:r>
              <a:rPr lang="mr-IN" sz="2400" b="1" dirty="0" err="1">
                <a:solidFill>
                  <a:srgbClr val="00FDFF"/>
                </a:solidFill>
                <a:latin typeface="Courier New" charset="0"/>
                <a:ea typeface="Courier New" charset="0"/>
                <a:cs typeface="Courier New" charset="0"/>
              </a:rPr>
              <a:t>Fun</a:t>
            </a:r>
            <a:r>
              <a:rPr lang="mr-IN" sz="2400" b="1" dirty="0">
                <a:solidFill>
                  <a:srgbClr val="00FDFF"/>
                </a:solidFill>
                <a:latin typeface="Courier New" charset="0"/>
                <a:ea typeface="Courier New" charset="0"/>
                <a:cs typeface="Courier New" charset="0"/>
              </a:rPr>
              <a:t> </a:t>
            </a:r>
            <a:r>
              <a:rPr lang="mr-IN" sz="2400" b="1" dirty="0" err="1">
                <a:solidFill>
                  <a:srgbClr val="00FDFF"/>
                </a:solidFill>
                <a:latin typeface="Courier New" charset="0"/>
                <a:ea typeface="Courier New" charset="0"/>
                <a:cs typeface="Courier New" charset="0"/>
              </a:rPr>
              <a:t>Stuff</a:t>
            </a:r>
            <a:endParaRPr lang="mr-IN" sz="2400" b="1" dirty="0">
              <a:solidFill>
                <a:srgbClr val="00FDFF"/>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Tree>
    <p:extLst>
      <p:ext uri="{BB962C8B-B14F-4D97-AF65-F5344CB8AC3E}">
        <p14:creationId xmlns:p14="http://schemas.microsoft.com/office/powerpoint/2010/main" val="8708163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710" y="2336908"/>
            <a:ext cx="8186857" cy="400110"/>
          </a:xfrm>
          <a:prstGeom prst="rect">
            <a:avLst/>
          </a:prstGeom>
          <a:solidFill>
            <a:schemeClr val="tx1"/>
          </a:solidFill>
          <a:ln w="28575">
            <a:solidFill>
              <a:schemeClr val="bg1"/>
            </a:solidFill>
          </a:ln>
        </p:spPr>
        <p:txBody>
          <a:bodyPr wrap="none" rtlCol="0">
            <a:spAutoFit/>
          </a:bodyPr>
          <a:lstStyle/>
          <a:p>
            <a:r>
              <a:rPr lang="en-US" sz="2000" b="1" dirty="0" smtClean="0">
                <a:solidFill>
                  <a:srgbClr val="000000"/>
                </a:solidFill>
                <a:latin typeface="Courier New" charset="0"/>
                <a:ea typeface="Courier New" charset="0"/>
                <a:cs typeface="Courier New" charset="0"/>
              </a:rPr>
              <a:t>path</a:t>
            </a:r>
            <a:r>
              <a:rPr lang="en-US" sz="2000" b="1" dirty="0">
                <a:solidFill>
                  <a:srgbClr val="000000"/>
                </a:solidFill>
                <a:latin typeface="Courier New" charset="0"/>
                <a:ea typeface="Courier New" charset="0"/>
                <a:cs typeface="Courier New" charset="0"/>
              </a:rPr>
              <a:t>(</a:t>
            </a:r>
            <a:r>
              <a:rPr lang="en-US" sz="2000" b="1" dirty="0">
                <a:solidFill>
                  <a:srgbClr val="B42419"/>
                </a:solidFill>
                <a:latin typeface="Courier New" charset="0"/>
                <a:ea typeface="Courier New" charset="0"/>
                <a:cs typeface="Courier New" charset="0"/>
              </a:rPr>
              <a:t>'game/&lt;</a:t>
            </a:r>
            <a:r>
              <a:rPr lang="en-US" sz="2000" b="1" dirty="0" err="1">
                <a:solidFill>
                  <a:srgbClr val="B42419"/>
                </a:solidFill>
                <a:latin typeface="Courier New" charset="0"/>
                <a:ea typeface="Courier New" charset="0"/>
                <a:cs typeface="Courier New" charset="0"/>
              </a:rPr>
              <a:t>slug:guess</a:t>
            </a:r>
            <a:r>
              <a:rPr lang="en-US" sz="2000" b="1" dirty="0">
                <a:solidFill>
                  <a:srgbClr val="B42419"/>
                </a:solidFill>
                <a:latin typeface="Courier New" charset="0"/>
                <a:ea typeface="Courier New" charset="0"/>
                <a:cs typeface="Courier New" charset="0"/>
              </a:rPr>
              <a:t>&gt;'</a:t>
            </a:r>
            <a:r>
              <a:rPr lang="en-US" sz="2000" b="1" dirty="0">
                <a:solidFill>
                  <a:srgbClr val="000000"/>
                </a:solidFill>
                <a:latin typeface="Courier New" charset="0"/>
                <a:ea typeface="Courier New" charset="0"/>
                <a:cs typeface="Courier New" charset="0"/>
              </a:rPr>
              <a:t>, </a:t>
            </a:r>
            <a:r>
              <a:rPr lang="en-US" sz="2000" b="1" dirty="0" err="1">
                <a:solidFill>
                  <a:srgbClr val="000000"/>
                </a:solidFill>
                <a:latin typeface="Courier New" charset="0"/>
                <a:ea typeface="Courier New" charset="0"/>
                <a:cs typeface="Courier New" charset="0"/>
              </a:rPr>
              <a:t>views.GameView.as_view</a:t>
            </a:r>
            <a:r>
              <a:rPr lang="en-US" sz="2000" b="1" dirty="0" smtClean="0">
                <a:solidFill>
                  <a:srgbClr val="000000"/>
                </a:solidFill>
                <a:latin typeface="Courier New" charset="0"/>
                <a:ea typeface="Courier New" charset="0"/>
                <a:cs typeface="Courier New" charset="0"/>
              </a:rPr>
              <a:t>())</a:t>
            </a:r>
            <a:endParaRPr lang="en-US" sz="2000" b="1" dirty="0">
              <a:solidFill>
                <a:srgbClr val="000000"/>
              </a:solidFill>
              <a:latin typeface="Courier New" charset="0"/>
              <a:ea typeface="Courier New" charset="0"/>
              <a:cs typeface="Courier New" charset="0"/>
            </a:endParaRPr>
          </a:p>
        </p:txBody>
      </p:sp>
      <p:sp>
        <p:nvSpPr>
          <p:cNvPr id="6" name="TextBox 5"/>
          <p:cNvSpPr txBox="1"/>
          <p:nvPr/>
        </p:nvSpPr>
        <p:spPr>
          <a:xfrm>
            <a:off x="778710" y="3260025"/>
            <a:ext cx="8032968" cy="2246769"/>
          </a:xfrm>
          <a:prstGeom prst="rect">
            <a:avLst/>
          </a:prstGeom>
          <a:solidFill>
            <a:schemeClr val="tx1"/>
          </a:solidFill>
        </p:spPr>
        <p:txBody>
          <a:bodyPr wrap="none" rtlCol="0">
            <a:spAutoFit/>
          </a:bodyPr>
          <a:lstStyle/>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django.shortcuts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a:t>
            </a:r>
            <a:r>
              <a:rPr lang="en-US" sz="2000" b="1" dirty="0" smtClean="0">
                <a:solidFill>
                  <a:srgbClr val="000000"/>
                </a:solidFill>
                <a:latin typeface="Courier" charset="0"/>
                <a:ea typeface="Courier" charset="0"/>
                <a:cs typeface="Courier" charset="0"/>
              </a:rPr>
              <a:t>render</a:t>
            </a:r>
            <a:endParaRPr lang="en-US" sz="2000" b="1" dirty="0" smtClean="0">
              <a:solidFill>
                <a:srgbClr val="C814C9"/>
              </a:solidFill>
              <a:latin typeface="Courier" charset="0"/>
              <a:ea typeface="Courier" charset="0"/>
              <a:cs typeface="Courier" charset="0"/>
            </a:endParaRPr>
          </a:p>
          <a:p>
            <a:r>
              <a:rPr lang="en-US" sz="2000" b="1" dirty="0" smtClean="0">
                <a:solidFill>
                  <a:srgbClr val="C814C9"/>
                </a:solidFill>
                <a:latin typeface="Courier" charset="0"/>
                <a:ea typeface="Courier" charset="0"/>
                <a:cs typeface="Courier" charset="0"/>
              </a:rPr>
              <a:t>from</a:t>
            </a:r>
            <a:r>
              <a:rPr lang="en-US" sz="2000" b="1" dirty="0" smtClean="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django.views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View</a:t>
            </a:r>
          </a:p>
          <a:p>
            <a:endParaRPr lang="en-US" sz="2000" b="1" dirty="0">
              <a:solidFill>
                <a:srgbClr val="C1651C"/>
              </a:solidFill>
              <a:latin typeface="Courier" charset="0"/>
              <a:ea typeface="Courier" charset="0"/>
              <a:cs typeface="Courier" charset="0"/>
            </a:endParaRPr>
          </a:p>
          <a:p>
            <a:r>
              <a:rPr lang="en-US" sz="2000" b="1" dirty="0">
                <a:solidFill>
                  <a:srgbClr val="C1651C"/>
                </a:solidFill>
                <a:latin typeface="Courier" charset="0"/>
                <a:ea typeface="Courier" charset="0"/>
                <a:cs typeface="Courier" charset="0"/>
              </a:rPr>
              <a:t>class</a:t>
            </a:r>
            <a:r>
              <a:rPr lang="en-US" sz="2000" b="1" dirty="0">
                <a:solidFill>
                  <a:srgbClr val="000000"/>
                </a:solidFill>
                <a:latin typeface="Courier" charset="0"/>
                <a:ea typeface="Courier" charset="0"/>
                <a:cs typeface="Courier" charset="0"/>
              </a:rPr>
              <a:t> </a:t>
            </a:r>
            <a:r>
              <a:rPr lang="en-US" sz="2000" b="1" dirty="0" err="1">
                <a:solidFill>
                  <a:srgbClr val="2EAEBB"/>
                </a:solidFill>
                <a:latin typeface="Courier" charset="0"/>
                <a:ea typeface="Courier" charset="0"/>
                <a:cs typeface="Courier" charset="0"/>
              </a:rPr>
              <a:t>GameView</a:t>
            </a:r>
            <a:r>
              <a:rPr lang="en-US" sz="2000" b="1" dirty="0">
                <a:solidFill>
                  <a:srgbClr val="000000"/>
                </a:solidFill>
                <a:latin typeface="Courier" charset="0"/>
                <a:ea typeface="Courier" charset="0"/>
                <a:cs typeface="Courier" charset="0"/>
              </a:rPr>
              <a:t>(View) :</a:t>
            </a:r>
          </a:p>
          <a:p>
            <a:r>
              <a:rPr lang="en-US" sz="2000" b="1" dirty="0">
                <a:solidFill>
                  <a:srgbClr val="000000"/>
                </a:solidFill>
                <a:latin typeface="Courier" charset="0"/>
                <a:ea typeface="Courier" charset="0"/>
                <a:cs typeface="Courier" charset="0"/>
              </a:rPr>
              <a:t>    </a:t>
            </a:r>
            <a:r>
              <a:rPr lang="en-US" sz="2000" b="1" dirty="0" err="1">
                <a:solidFill>
                  <a:srgbClr val="C1651C"/>
                </a:solidFill>
                <a:latin typeface="Courier" charset="0"/>
                <a:ea typeface="Courier" charset="0"/>
                <a:cs typeface="Courier" charset="0"/>
              </a:rPr>
              <a:t>def</a:t>
            </a:r>
            <a:r>
              <a:rPr lang="en-US" sz="2000" b="1" dirty="0">
                <a:solidFill>
                  <a:srgbClr val="000000"/>
                </a:solidFill>
                <a:latin typeface="Courier" charset="0"/>
                <a:ea typeface="Courier" charset="0"/>
                <a:cs typeface="Courier" charset="0"/>
              </a:rPr>
              <a:t> </a:t>
            </a:r>
            <a:r>
              <a:rPr lang="en-US" sz="2000" b="1" dirty="0">
                <a:solidFill>
                  <a:srgbClr val="2EAEBB"/>
                </a:solidFill>
                <a:latin typeface="Courier" charset="0"/>
                <a:ea typeface="Courier" charset="0"/>
                <a:cs typeface="Courier" charset="0"/>
              </a:rPr>
              <a:t>get</a:t>
            </a:r>
            <a:r>
              <a:rPr lang="en-US" sz="2000" b="1" dirty="0">
                <a:solidFill>
                  <a:srgbClr val="000000"/>
                </a:solidFill>
                <a:latin typeface="Courier" charset="0"/>
                <a:ea typeface="Courier" charset="0"/>
                <a:cs typeface="Courier" charset="0"/>
              </a:rPr>
              <a:t>(self, request, guess) :</a:t>
            </a:r>
          </a:p>
          <a:p>
            <a:r>
              <a:rPr lang="mr-IN" sz="2000" b="1" dirty="0">
                <a:solidFill>
                  <a:srgbClr val="000000"/>
                </a:solidFill>
                <a:latin typeface="Courier" charset="0"/>
                <a:ea typeface="Courier" charset="0"/>
                <a:cs typeface="Courier" charset="0"/>
              </a:rPr>
              <a:t>        </a:t>
            </a:r>
            <a:r>
              <a:rPr lang="mr-IN" sz="2000" b="1" dirty="0" err="1">
                <a:solidFill>
                  <a:srgbClr val="000000"/>
                </a:solidFill>
                <a:latin typeface="Courier" charset="0"/>
                <a:ea typeface="Courier" charset="0"/>
                <a:cs typeface="Courier" charset="0"/>
              </a:rPr>
              <a:t>x</a:t>
            </a:r>
            <a:r>
              <a:rPr lang="mr-IN" sz="2000" b="1" dirty="0">
                <a:solidFill>
                  <a:srgbClr val="000000"/>
                </a:solidFill>
                <a:latin typeface="Courier" charset="0"/>
                <a:ea typeface="Courier" charset="0"/>
                <a:cs typeface="Courier" charset="0"/>
              </a:rPr>
              <a:t> = {</a:t>
            </a:r>
            <a:r>
              <a:rPr lang="mr-IN" sz="2000" b="1" dirty="0">
                <a:solidFill>
                  <a:srgbClr val="B42419"/>
                </a:solidFill>
                <a:latin typeface="Courier" charset="0"/>
                <a:ea typeface="Courier" charset="0"/>
                <a:cs typeface="Courier" charset="0"/>
              </a:rPr>
              <a:t>'</a:t>
            </a:r>
            <a:r>
              <a:rPr lang="mr-IN" sz="2000" b="1" dirty="0" err="1">
                <a:solidFill>
                  <a:srgbClr val="B42419"/>
                </a:solidFill>
                <a:latin typeface="Courier" charset="0"/>
                <a:ea typeface="Courier" charset="0"/>
                <a:cs typeface="Courier" charset="0"/>
              </a:rPr>
              <a:t>guess</a:t>
            </a:r>
            <a:r>
              <a:rPr lang="mr-IN" sz="2000" b="1" dirty="0">
                <a:solidFill>
                  <a:srgbClr val="B42419"/>
                </a:solidFill>
                <a:latin typeface="Courier" charset="0"/>
                <a:ea typeface="Courier" charset="0"/>
                <a:cs typeface="Courier" charset="0"/>
              </a:rPr>
              <a:t>'</a:t>
            </a:r>
            <a:r>
              <a:rPr lang="mr-IN" sz="2000" b="1" dirty="0">
                <a:solidFill>
                  <a:srgbClr val="000000"/>
                </a:solidFill>
                <a:latin typeface="Courier" charset="0"/>
                <a:ea typeface="Courier" charset="0"/>
                <a:cs typeface="Courier" charset="0"/>
              </a:rPr>
              <a:t> : </a:t>
            </a:r>
            <a:r>
              <a:rPr lang="mr-IN" sz="2000" b="1" dirty="0" err="1">
                <a:solidFill>
                  <a:srgbClr val="2EAEBB"/>
                </a:solidFill>
                <a:latin typeface="Courier" charset="0"/>
                <a:ea typeface="Courier" charset="0"/>
                <a:cs typeface="Courier" charset="0"/>
              </a:rPr>
              <a:t>int</a:t>
            </a:r>
            <a:r>
              <a:rPr lang="mr-IN" sz="2000" b="1" dirty="0">
                <a:solidFill>
                  <a:srgbClr val="000000"/>
                </a:solidFill>
                <a:latin typeface="Courier" charset="0"/>
                <a:ea typeface="Courier" charset="0"/>
                <a:cs typeface="Courier" charset="0"/>
              </a:rPr>
              <a:t>(</a:t>
            </a:r>
            <a:r>
              <a:rPr lang="mr-IN" sz="2000" b="1" dirty="0" err="1">
                <a:solidFill>
                  <a:srgbClr val="000000"/>
                </a:solidFill>
                <a:latin typeface="Courier" charset="0"/>
                <a:ea typeface="Courier" charset="0"/>
                <a:cs typeface="Courier" charset="0"/>
              </a:rPr>
              <a:t>guess</a:t>
            </a:r>
            <a:r>
              <a:rPr lang="mr-IN" sz="2000" b="1" dirty="0">
                <a:solidFill>
                  <a:srgbClr val="000000"/>
                </a:solidFill>
                <a:latin typeface="Courier" charset="0"/>
                <a:ea typeface="Courier" charset="0"/>
                <a:cs typeface="Courier" charset="0"/>
              </a:rPr>
              <a:t>) }</a:t>
            </a:r>
          </a:p>
          <a:p>
            <a:r>
              <a:rPr lang="en-US" sz="2000" b="1" dirty="0">
                <a:solidFill>
                  <a:srgbClr val="000000"/>
                </a:solidFill>
                <a:latin typeface="Courier" charset="0"/>
                <a:ea typeface="Courier" charset="0"/>
                <a:cs typeface="Courier" charset="0"/>
              </a:rPr>
              <a:t>        </a:t>
            </a:r>
            <a:r>
              <a:rPr lang="en-US" sz="2000" b="1" dirty="0">
                <a:solidFill>
                  <a:srgbClr val="C1651C"/>
                </a:solidFill>
                <a:latin typeface="Courier" charset="0"/>
                <a:ea typeface="Courier" charset="0"/>
                <a:cs typeface="Courier" charset="0"/>
              </a:rPr>
              <a:t>return</a:t>
            </a:r>
            <a:r>
              <a:rPr lang="en-US" sz="2000" b="1" dirty="0">
                <a:solidFill>
                  <a:srgbClr val="000000"/>
                </a:solidFill>
                <a:latin typeface="Courier" charset="0"/>
                <a:ea typeface="Courier" charset="0"/>
                <a:cs typeface="Courier" charset="0"/>
              </a:rPr>
              <a:t> render(request, </a:t>
            </a:r>
            <a:r>
              <a:rPr lang="en-US" sz="2000" b="1" dirty="0" smtClean="0">
                <a:solidFill>
                  <a:srgbClr val="B42419"/>
                </a:solidFill>
                <a:latin typeface="Courier" charset="0"/>
                <a:ea typeface="Courier" charset="0"/>
                <a:cs typeface="Courier" charset="0"/>
              </a:rPr>
              <a:t>'</a:t>
            </a:r>
            <a:r>
              <a:rPr lang="en-US" sz="2000" b="1" dirty="0" err="1" smtClean="0">
                <a:solidFill>
                  <a:srgbClr val="B42419"/>
                </a:solidFill>
                <a:latin typeface="Courier" charset="0"/>
                <a:ea typeface="Courier" charset="0"/>
                <a:cs typeface="Courier" charset="0"/>
              </a:rPr>
              <a:t>tmpl</a:t>
            </a:r>
            <a:r>
              <a:rPr lang="en-US" sz="2000" b="1" dirty="0" smtClean="0">
                <a:solidFill>
                  <a:srgbClr val="B42419"/>
                </a:solidFill>
                <a:latin typeface="Courier" charset="0"/>
                <a:ea typeface="Courier" charset="0"/>
                <a:cs typeface="Courier" charset="0"/>
              </a:rPr>
              <a:t>/</a:t>
            </a:r>
            <a:r>
              <a:rPr lang="en-US" sz="2000" b="1" dirty="0" err="1" smtClean="0">
                <a:solidFill>
                  <a:srgbClr val="B42419"/>
                </a:solidFill>
                <a:latin typeface="Courier" charset="0"/>
                <a:ea typeface="Courier" charset="0"/>
                <a:cs typeface="Courier" charset="0"/>
              </a:rPr>
              <a:t>cond.html</a:t>
            </a:r>
            <a:r>
              <a:rPr lang="en-US" sz="2000" b="1" dirty="0">
                <a:solidFill>
                  <a:srgbClr val="B42419"/>
                </a:solidFill>
                <a:latin typeface="Courier" charset="0"/>
                <a:ea typeface="Courier" charset="0"/>
                <a:cs typeface="Courier" charset="0"/>
              </a:rPr>
              <a:t>'</a:t>
            </a:r>
            <a:r>
              <a:rPr lang="en-US" sz="2000" b="1" dirty="0">
                <a:solidFill>
                  <a:srgbClr val="000000"/>
                </a:solidFill>
                <a:latin typeface="Courier" charset="0"/>
                <a:ea typeface="Courier" charset="0"/>
                <a:cs typeface="Courier" charset="0"/>
              </a:rPr>
              <a:t>, x)</a:t>
            </a:r>
          </a:p>
        </p:txBody>
      </p:sp>
      <p:sp>
        <p:nvSpPr>
          <p:cNvPr id="2" name="Title 1"/>
          <p:cNvSpPr>
            <a:spLocks noGrp="1"/>
          </p:cNvSpPr>
          <p:nvPr>
            <p:ph type="title"/>
          </p:nvPr>
        </p:nvSpPr>
        <p:spPr>
          <a:xfrm>
            <a:off x="5850626" y="488339"/>
            <a:ext cx="5839357" cy="1325563"/>
          </a:xfrm>
        </p:spPr>
        <p:txBody>
          <a:bodyPr>
            <a:normAutofit/>
          </a:bodyPr>
          <a:lstStyle/>
          <a:p>
            <a:pPr algn="ctr"/>
            <a:r>
              <a:rPr lang="en-US" dirty="0" smtClean="0"/>
              <a:t>URL -&gt; View </a:t>
            </a:r>
            <a:r>
              <a:rPr lang="en-US" smtClean="0"/>
              <a:t>-&gt; Template</a:t>
            </a:r>
            <a:endParaRPr lang="en-US" dirty="0"/>
          </a:p>
        </p:txBody>
      </p:sp>
      <p:sp>
        <p:nvSpPr>
          <p:cNvPr id="3" name="Rectangle 2"/>
          <p:cNvSpPr/>
          <p:nvPr/>
        </p:nvSpPr>
        <p:spPr>
          <a:xfrm>
            <a:off x="778710" y="161384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027268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12341" y="796708"/>
            <a:ext cx="6479659" cy="1569660"/>
          </a:xfrm>
          <a:prstGeom prst="rect">
            <a:avLst/>
          </a:prstGeom>
          <a:solidFill>
            <a:schemeClr val="tx1"/>
          </a:solidFill>
        </p:spPr>
        <p:txBody>
          <a:bodyPr wrap="none" rtlCol="0">
            <a:spAutoFit/>
          </a:bodyPr>
          <a:lstStyle/>
          <a:p>
            <a:r>
              <a:rPr lang="en-US" sz="1600" b="1" dirty="0">
                <a:solidFill>
                  <a:srgbClr val="C814C9"/>
                </a:solidFill>
                <a:latin typeface="Courier New" charset="0"/>
                <a:ea typeface="Courier New" charset="0"/>
                <a:cs typeface="Courier New" charset="0"/>
              </a:rPr>
              <a:t>from</a:t>
            </a:r>
            <a:r>
              <a:rPr lang="en-US" sz="1600" b="1" dirty="0">
                <a:solidFill>
                  <a:srgbClr val="000000"/>
                </a:solidFill>
                <a:latin typeface="Courier New" charset="0"/>
                <a:ea typeface="Courier New" charset="0"/>
                <a:cs typeface="Courier New" charset="0"/>
              </a:rPr>
              <a:t> </a:t>
            </a:r>
            <a:r>
              <a:rPr lang="en-US" sz="1600" b="1" dirty="0" err="1">
                <a:solidFill>
                  <a:srgbClr val="000000"/>
                </a:solidFill>
                <a:latin typeface="Courier New" charset="0"/>
                <a:ea typeface="Courier New" charset="0"/>
                <a:cs typeface="Courier New" charset="0"/>
              </a:rPr>
              <a:t>django.views</a:t>
            </a:r>
            <a:r>
              <a:rPr lang="en-US" sz="1600" b="1" dirty="0">
                <a:solidFill>
                  <a:srgbClr val="000000"/>
                </a:solidFill>
                <a:latin typeface="Courier New" charset="0"/>
                <a:ea typeface="Courier New" charset="0"/>
                <a:cs typeface="Courier New" charset="0"/>
              </a:rPr>
              <a:t> </a:t>
            </a:r>
            <a:r>
              <a:rPr lang="en-US" sz="1600" b="1" dirty="0">
                <a:solidFill>
                  <a:srgbClr val="C814C9"/>
                </a:solidFill>
                <a:latin typeface="Courier New" charset="0"/>
                <a:ea typeface="Courier New" charset="0"/>
                <a:cs typeface="Courier New" charset="0"/>
              </a:rPr>
              <a:t>import</a:t>
            </a:r>
            <a:r>
              <a:rPr lang="en-US" sz="1600" b="1" dirty="0">
                <a:solidFill>
                  <a:srgbClr val="000000"/>
                </a:solidFill>
                <a:latin typeface="Courier New" charset="0"/>
                <a:ea typeface="Courier New" charset="0"/>
                <a:cs typeface="Courier New" charset="0"/>
              </a:rPr>
              <a:t> View</a:t>
            </a:r>
          </a:p>
          <a:p>
            <a:endParaRPr lang="en-US" sz="1600" b="1" dirty="0">
              <a:solidFill>
                <a:srgbClr val="C1651C"/>
              </a:solidFill>
              <a:latin typeface="Courier New" charset="0"/>
              <a:ea typeface="Courier New" charset="0"/>
              <a:cs typeface="Courier New" charset="0"/>
            </a:endParaRPr>
          </a:p>
          <a:p>
            <a:r>
              <a:rPr lang="en-US" sz="1600" b="1" dirty="0">
                <a:solidFill>
                  <a:srgbClr val="C1651C"/>
                </a:solidFill>
                <a:latin typeface="Courier New" charset="0"/>
                <a:ea typeface="Courier New" charset="0"/>
                <a:cs typeface="Courier New" charset="0"/>
              </a:rPr>
              <a:t>class</a:t>
            </a:r>
            <a:r>
              <a:rPr lang="en-US" sz="1600" b="1" dirty="0">
                <a:solidFill>
                  <a:srgbClr val="000000"/>
                </a:solidFill>
                <a:latin typeface="Courier New" charset="0"/>
                <a:ea typeface="Courier New" charset="0"/>
                <a:cs typeface="Courier New" charset="0"/>
              </a:rPr>
              <a:t> </a:t>
            </a:r>
            <a:r>
              <a:rPr lang="en-US" sz="1600" b="1" dirty="0" err="1">
                <a:solidFill>
                  <a:srgbClr val="2EAEBB"/>
                </a:solidFill>
                <a:latin typeface="Courier New" charset="0"/>
                <a:ea typeface="Courier New" charset="0"/>
                <a:cs typeface="Courier New" charset="0"/>
              </a:rPr>
              <a:t>GameView</a:t>
            </a:r>
            <a:r>
              <a:rPr lang="en-US" sz="1600" b="1" dirty="0">
                <a:solidFill>
                  <a:srgbClr val="000000"/>
                </a:solidFill>
                <a:latin typeface="Courier New" charset="0"/>
                <a:ea typeface="Courier New" charset="0"/>
                <a:cs typeface="Courier New" charset="0"/>
              </a:rPr>
              <a:t>(View) :</a:t>
            </a:r>
          </a:p>
          <a:p>
            <a:r>
              <a:rPr lang="en-US" sz="1600" b="1" dirty="0">
                <a:solidFill>
                  <a:srgbClr val="000000"/>
                </a:solidFill>
                <a:latin typeface="Courier New" charset="0"/>
                <a:ea typeface="Courier New" charset="0"/>
                <a:cs typeface="Courier New" charset="0"/>
              </a:rPr>
              <a:t>    </a:t>
            </a:r>
            <a:r>
              <a:rPr lang="en-US" sz="1600" b="1" dirty="0" err="1">
                <a:solidFill>
                  <a:srgbClr val="C1651C"/>
                </a:solidFill>
                <a:latin typeface="Courier New" charset="0"/>
                <a:ea typeface="Courier New" charset="0"/>
                <a:cs typeface="Courier New" charset="0"/>
              </a:rPr>
              <a:t>def</a:t>
            </a:r>
            <a:r>
              <a:rPr lang="en-US" sz="1600" b="1" dirty="0">
                <a:solidFill>
                  <a:srgbClr val="000000"/>
                </a:solidFill>
                <a:latin typeface="Courier New" charset="0"/>
                <a:ea typeface="Courier New" charset="0"/>
                <a:cs typeface="Courier New" charset="0"/>
              </a:rPr>
              <a:t> </a:t>
            </a:r>
            <a:r>
              <a:rPr lang="en-US" sz="1600" b="1" dirty="0">
                <a:solidFill>
                  <a:srgbClr val="2EAEBB"/>
                </a:solidFill>
                <a:latin typeface="Courier New" charset="0"/>
                <a:ea typeface="Courier New" charset="0"/>
                <a:cs typeface="Courier New" charset="0"/>
              </a:rPr>
              <a:t>get</a:t>
            </a:r>
            <a:r>
              <a:rPr lang="en-US" sz="1600" b="1" dirty="0">
                <a:solidFill>
                  <a:srgbClr val="000000"/>
                </a:solidFill>
                <a:latin typeface="Courier New" charset="0"/>
                <a:ea typeface="Courier New" charset="0"/>
                <a:cs typeface="Courier New" charset="0"/>
              </a:rPr>
              <a:t>(self, request, guess) :</a:t>
            </a:r>
          </a:p>
          <a:p>
            <a:r>
              <a:rPr lang="mr-IN" sz="1600" b="1" dirty="0">
                <a:solidFill>
                  <a:srgbClr val="000000"/>
                </a:solidFill>
                <a:latin typeface="Courier New" charset="0"/>
                <a:ea typeface="Courier New" charset="0"/>
                <a:cs typeface="Courier New" charset="0"/>
              </a:rPr>
              <a:t>        </a:t>
            </a:r>
            <a:r>
              <a:rPr lang="mr-IN" sz="1600" b="1" dirty="0" err="1">
                <a:solidFill>
                  <a:srgbClr val="000000"/>
                </a:solidFill>
                <a:latin typeface="Courier New" charset="0"/>
                <a:ea typeface="Courier New" charset="0"/>
                <a:cs typeface="Courier New" charset="0"/>
              </a:rPr>
              <a:t>x</a:t>
            </a:r>
            <a:r>
              <a:rPr lang="mr-IN" sz="1600" b="1" dirty="0">
                <a:solidFill>
                  <a:srgbClr val="000000"/>
                </a:solidFill>
                <a:latin typeface="Courier New" charset="0"/>
                <a:ea typeface="Courier New" charset="0"/>
                <a:cs typeface="Courier New" charset="0"/>
              </a:rPr>
              <a:t> = {</a:t>
            </a:r>
            <a:r>
              <a:rPr lang="mr-IN" sz="1600" b="1" dirty="0">
                <a:solidFill>
                  <a:srgbClr val="B42419"/>
                </a:solidFill>
                <a:latin typeface="Courier New" charset="0"/>
                <a:ea typeface="Courier New" charset="0"/>
                <a:cs typeface="Courier New" charset="0"/>
              </a:rPr>
              <a:t>'</a:t>
            </a:r>
            <a:r>
              <a:rPr lang="mr-IN" sz="1600" b="1" dirty="0" err="1">
                <a:solidFill>
                  <a:srgbClr val="B42419"/>
                </a:solidFill>
                <a:latin typeface="Courier New" charset="0"/>
                <a:ea typeface="Courier New" charset="0"/>
                <a:cs typeface="Courier New" charset="0"/>
              </a:rPr>
              <a:t>guess</a:t>
            </a:r>
            <a:r>
              <a:rPr lang="mr-IN" sz="1600" b="1" dirty="0">
                <a:solidFill>
                  <a:srgbClr val="B42419"/>
                </a:solidFill>
                <a:latin typeface="Courier New" charset="0"/>
                <a:ea typeface="Courier New" charset="0"/>
                <a:cs typeface="Courier New" charset="0"/>
              </a:rPr>
              <a:t>'</a:t>
            </a:r>
            <a:r>
              <a:rPr lang="mr-IN" sz="1600" b="1" dirty="0">
                <a:solidFill>
                  <a:srgbClr val="000000"/>
                </a:solidFill>
                <a:latin typeface="Courier New" charset="0"/>
                <a:ea typeface="Courier New" charset="0"/>
                <a:cs typeface="Courier New" charset="0"/>
              </a:rPr>
              <a:t> : </a:t>
            </a:r>
            <a:r>
              <a:rPr lang="mr-IN" sz="1600" b="1" dirty="0" err="1">
                <a:solidFill>
                  <a:srgbClr val="2EAEBB"/>
                </a:solidFill>
                <a:latin typeface="Courier New" charset="0"/>
                <a:ea typeface="Courier New" charset="0"/>
                <a:cs typeface="Courier New" charset="0"/>
              </a:rPr>
              <a:t>int</a:t>
            </a:r>
            <a:r>
              <a:rPr lang="mr-IN" sz="1600" b="1" dirty="0">
                <a:solidFill>
                  <a:srgbClr val="000000"/>
                </a:solidFill>
                <a:latin typeface="Courier New" charset="0"/>
                <a:ea typeface="Courier New" charset="0"/>
                <a:cs typeface="Courier New" charset="0"/>
              </a:rPr>
              <a:t>(</a:t>
            </a:r>
            <a:r>
              <a:rPr lang="mr-IN" sz="1600" b="1" dirty="0" err="1">
                <a:solidFill>
                  <a:srgbClr val="000000"/>
                </a:solidFill>
                <a:latin typeface="Courier New" charset="0"/>
                <a:ea typeface="Courier New" charset="0"/>
                <a:cs typeface="Courier New" charset="0"/>
              </a:rPr>
              <a:t>guess</a:t>
            </a:r>
            <a:r>
              <a:rPr lang="mr-IN" sz="1600" b="1" dirty="0">
                <a:solidFill>
                  <a:srgbClr val="000000"/>
                </a:solidFill>
                <a:latin typeface="Courier New" charset="0"/>
                <a:ea typeface="Courier New" charset="0"/>
                <a:cs typeface="Courier New" charset="0"/>
              </a:rPr>
              <a:t>) }</a:t>
            </a:r>
          </a:p>
          <a:p>
            <a:r>
              <a:rPr lang="en-US" sz="1600" b="1" dirty="0">
                <a:solidFill>
                  <a:srgbClr val="000000"/>
                </a:solidFill>
                <a:latin typeface="Courier New" charset="0"/>
                <a:ea typeface="Courier New" charset="0"/>
                <a:cs typeface="Courier New" charset="0"/>
              </a:rPr>
              <a:t>        </a:t>
            </a:r>
            <a:r>
              <a:rPr lang="en-US" sz="1600" b="1" dirty="0">
                <a:solidFill>
                  <a:srgbClr val="C1651C"/>
                </a:solidFill>
                <a:latin typeface="Courier New" charset="0"/>
                <a:ea typeface="Courier New" charset="0"/>
                <a:cs typeface="Courier New" charset="0"/>
              </a:rPr>
              <a:t>return</a:t>
            </a:r>
            <a:r>
              <a:rPr lang="en-US" sz="1600" b="1" dirty="0">
                <a:solidFill>
                  <a:srgbClr val="000000"/>
                </a:solidFill>
                <a:latin typeface="Courier New" charset="0"/>
                <a:ea typeface="Courier New" charset="0"/>
                <a:cs typeface="Courier New" charset="0"/>
              </a:rPr>
              <a:t> render(request, </a:t>
            </a:r>
            <a:r>
              <a:rPr lang="en-US" sz="1600" b="1" dirty="0" smtClean="0">
                <a:solidFill>
                  <a:srgbClr val="B42419"/>
                </a:solidFill>
                <a:latin typeface="Courier New" charset="0"/>
                <a:ea typeface="Courier New" charset="0"/>
                <a:cs typeface="Courier New" charset="0"/>
              </a:rPr>
              <a:t>'</a:t>
            </a:r>
            <a:r>
              <a:rPr lang="en-US" sz="1600" b="1" dirty="0" err="1" smtClean="0">
                <a:solidFill>
                  <a:srgbClr val="B42419"/>
                </a:solidFill>
                <a:latin typeface="Courier New" charset="0"/>
                <a:ea typeface="Courier New" charset="0"/>
                <a:cs typeface="Courier New" charset="0"/>
              </a:rPr>
              <a:t>tmpl</a:t>
            </a:r>
            <a:r>
              <a:rPr lang="en-US" sz="1600" b="1" dirty="0" smtClean="0">
                <a:solidFill>
                  <a:srgbClr val="B42419"/>
                </a:solidFill>
                <a:latin typeface="Courier New" charset="0"/>
                <a:ea typeface="Courier New" charset="0"/>
                <a:cs typeface="Courier New" charset="0"/>
              </a:rPr>
              <a:t>/</a:t>
            </a:r>
            <a:r>
              <a:rPr lang="en-US" sz="1600" b="1" dirty="0" err="1" smtClean="0">
                <a:solidFill>
                  <a:srgbClr val="B42419"/>
                </a:solidFill>
                <a:latin typeface="Courier New" charset="0"/>
                <a:ea typeface="Courier New" charset="0"/>
                <a:cs typeface="Courier New" charset="0"/>
              </a:rPr>
              <a:t>cond.html</a:t>
            </a:r>
            <a:r>
              <a:rPr lang="en-US" sz="1600" b="1" dirty="0" smtClean="0">
                <a:solidFill>
                  <a:srgbClr val="B42419"/>
                </a:solidFill>
                <a:latin typeface="Courier New" charset="0"/>
                <a:ea typeface="Courier New" charset="0"/>
                <a:cs typeface="Courier New" charset="0"/>
              </a:rPr>
              <a:t>'</a:t>
            </a:r>
            <a:r>
              <a:rPr lang="en-US" sz="1600" b="1" dirty="0" smtClean="0">
                <a:solidFill>
                  <a:srgbClr val="000000"/>
                </a:solidFill>
                <a:latin typeface="Courier New" charset="0"/>
                <a:ea typeface="Courier New" charset="0"/>
                <a:cs typeface="Courier New" charset="0"/>
              </a:rPr>
              <a:t>, </a:t>
            </a:r>
            <a:r>
              <a:rPr lang="en-US" sz="1600" b="1" dirty="0">
                <a:solidFill>
                  <a:srgbClr val="000000"/>
                </a:solidFill>
                <a:latin typeface="Courier New" charset="0"/>
                <a:ea typeface="Courier New" charset="0"/>
                <a:cs typeface="Courier New" charset="0"/>
              </a:rPr>
              <a:t>x)</a:t>
            </a:r>
          </a:p>
        </p:txBody>
      </p:sp>
      <p:sp>
        <p:nvSpPr>
          <p:cNvPr id="7" name="TextBox 6"/>
          <p:cNvSpPr txBox="1"/>
          <p:nvPr/>
        </p:nvSpPr>
        <p:spPr>
          <a:xfrm>
            <a:off x="428830" y="189528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00FDF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pic>
        <p:nvPicPr>
          <p:cNvPr id="8" name="Picture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941" y="2366368"/>
            <a:ext cx="5118100" cy="3530600"/>
          </a:xfrm>
          <a:prstGeom prst="rect">
            <a:avLst/>
          </a:prstGeom>
        </p:spPr>
      </p:pic>
      <p:sp>
        <p:nvSpPr>
          <p:cNvPr id="9" name="Rectangle 8"/>
          <p:cNvSpPr/>
          <p:nvPr/>
        </p:nvSpPr>
        <p:spPr>
          <a:xfrm>
            <a:off x="511797" y="77201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2" name="Rectangle 1"/>
          <p:cNvSpPr/>
          <p:nvPr/>
        </p:nvSpPr>
        <p:spPr>
          <a:xfrm>
            <a:off x="428830" y="1396872"/>
            <a:ext cx="4546116"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tmpl</a:t>
            </a:r>
            <a:r>
              <a:rPr lang="en-US" dirty="0" smtClean="0">
                <a:solidFill>
                  <a:srgbClr val="FFFF00"/>
                </a:solidFill>
              </a:rPr>
              <a:t>/templates/</a:t>
            </a:r>
            <a:r>
              <a:rPr lang="en-US" dirty="0" err="1" smtClean="0">
                <a:solidFill>
                  <a:srgbClr val="FFFF00"/>
                </a:solidFill>
              </a:rPr>
              <a:t>tmpl</a:t>
            </a:r>
            <a:r>
              <a:rPr lang="en-US" dirty="0" smtClean="0">
                <a:solidFill>
                  <a:srgbClr val="FFFF00"/>
                </a:solidFill>
              </a:rPr>
              <a:t>/</a:t>
            </a:r>
            <a:r>
              <a:rPr lang="en-US" dirty="0" err="1" smtClean="0">
                <a:solidFill>
                  <a:srgbClr val="FFFF00"/>
                </a:solidFill>
              </a:rPr>
              <a:t>cond.html</a:t>
            </a:r>
            <a:endParaRPr lang="en-US" dirty="0">
              <a:solidFill>
                <a:srgbClr val="FFFF00"/>
              </a:solidFill>
            </a:endParaRPr>
          </a:p>
        </p:txBody>
      </p:sp>
    </p:spTree>
    <p:extLst>
      <p:ext uri="{BB962C8B-B14F-4D97-AF65-F5344CB8AC3E}">
        <p14:creationId xmlns:p14="http://schemas.microsoft.com/office/powerpoint/2010/main" val="5941691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Where are Templates?</a:t>
            </a:r>
            <a:endParaRPr lang="en-US" dirty="0"/>
          </a:p>
        </p:txBody>
      </p:sp>
      <p:sp>
        <p:nvSpPr>
          <p:cNvPr id="5" name="Content Placeholder 4"/>
          <p:cNvSpPr>
            <a:spLocks noGrp="1"/>
          </p:cNvSpPr>
          <p:nvPr>
            <p:ph idx="1"/>
          </p:nvPr>
        </p:nvSpPr>
        <p:spPr>
          <a:xfrm>
            <a:off x="838200" y="1825624"/>
            <a:ext cx="10515600" cy="861819"/>
          </a:xfrm>
        </p:spPr>
        <p:txBody>
          <a:bodyPr>
            <a:normAutofit/>
          </a:bodyPr>
          <a:lstStyle/>
          <a:p>
            <a:r>
              <a:rPr lang="en-US" dirty="0" smtClean="0"/>
              <a:t>A Django project is made up of one or </a:t>
            </a:r>
            <a:r>
              <a:rPr lang="en-US" smtClean="0"/>
              <a:t>more applications in folders</a:t>
            </a:r>
            <a:endParaRPr lang="en-US"/>
          </a:p>
        </p:txBody>
      </p:sp>
      <p:sp>
        <p:nvSpPr>
          <p:cNvPr id="6" name="Rectangle 5"/>
          <p:cNvSpPr/>
          <p:nvPr/>
        </p:nvSpPr>
        <p:spPr>
          <a:xfrm>
            <a:off x="1687551" y="2756592"/>
            <a:ext cx="8593874" cy="3139321"/>
          </a:xfrm>
          <a:prstGeom prst="rect">
            <a:avLst/>
          </a:prstGeom>
          <a:solidFill>
            <a:schemeClr val="tx1"/>
          </a:solidFill>
        </p:spPr>
        <p:txBody>
          <a:bodyPr wrap="square">
            <a:spAutoFit/>
          </a:bodyPr>
          <a:lstStyle/>
          <a:p>
            <a:r>
              <a:rPr lang="en-US" dirty="0" smtClean="0">
                <a:solidFill>
                  <a:srgbClr val="000000"/>
                </a:solidFill>
                <a:latin typeface="Courier" charset="0"/>
                <a:ea typeface="Courier" charset="0"/>
                <a:cs typeface="Courier" charset="0"/>
              </a:rPr>
              <a:t>dj4e-samples$ </a:t>
            </a:r>
            <a:r>
              <a:rPr lang="en-US" dirty="0">
                <a:solidFill>
                  <a:srgbClr val="000000"/>
                </a:solidFill>
                <a:latin typeface="Courier" charset="0"/>
                <a:ea typeface="Courier" charset="0"/>
                <a:cs typeface="Courier" charset="0"/>
              </a:rPr>
              <a:t>ls</a:t>
            </a:r>
          </a:p>
          <a:p>
            <a:r>
              <a:rPr lang="en-US" dirty="0" err="1">
                <a:solidFill>
                  <a:srgbClr val="000000"/>
                </a:solidFill>
                <a:latin typeface="Courier" charset="0"/>
                <a:ea typeface="Courier" charset="0"/>
                <a:cs typeface="Courier" charset="0"/>
              </a:rPr>
              <a:t>LICENSE.md</a:t>
            </a:r>
            <a:r>
              <a:rPr lang="en-US" dirty="0">
                <a:solidFill>
                  <a:srgbClr val="000000"/>
                </a:solidFill>
                <a:latin typeface="Courier" charset="0"/>
                <a:ea typeface="Courier" charset="0"/>
                <a:cs typeface="Courier" charset="0"/>
              </a:rPr>
              <a:t>		form			pics</a:t>
            </a:r>
          </a:p>
          <a:p>
            <a:r>
              <a:rPr lang="en-US" dirty="0" err="1">
                <a:solidFill>
                  <a:srgbClr val="000000"/>
                </a:solidFill>
                <a:latin typeface="Courier" charset="0"/>
                <a:ea typeface="Courier" charset="0"/>
                <a:cs typeface="Courier" charset="0"/>
              </a:rPr>
              <a:t>README.md</a:t>
            </a:r>
            <a:r>
              <a:rPr lang="en-US" dirty="0">
                <a:solidFill>
                  <a:srgbClr val="000000"/>
                </a:solidFill>
                <a:latin typeface="Courier" charset="0"/>
                <a:ea typeface="Courier" charset="0"/>
                <a:cs typeface="Courier" charset="0"/>
              </a:rPr>
              <a:t>		forums			</a:t>
            </a:r>
            <a:r>
              <a:rPr lang="en-US" dirty="0" err="1">
                <a:solidFill>
                  <a:srgbClr val="000000"/>
                </a:solidFill>
                <a:latin typeface="Courier" charset="0"/>
                <a:ea typeface="Courier" charset="0"/>
                <a:cs typeface="Courier" charset="0"/>
              </a:rPr>
              <a:t>requirements.txt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autos			</a:t>
            </a:r>
            <a:r>
              <a:rPr lang="en-US" dirty="0" err="1">
                <a:solidFill>
                  <a:srgbClr val="000000"/>
                </a:solidFill>
                <a:latin typeface="Courier" charset="0"/>
                <a:ea typeface="Courier" charset="0"/>
                <a:cs typeface="Courier" charset="0"/>
              </a:rPr>
              <a:t>getpost</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rest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bookmany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gview</a:t>
            </a:r>
            <a:r>
              <a:rPr lang="en-US" dirty="0">
                <a:solidFill>
                  <a:srgbClr val="000000"/>
                </a:solidFill>
                <a:latin typeface="Courier" charset="0"/>
                <a:ea typeface="Courier" charset="0"/>
                <a:cs typeface="Courier" charset="0"/>
              </a:rPr>
              <a:t>			route</a:t>
            </a:r>
          </a:p>
          <a:p>
            <a:r>
              <a:rPr lang="en-US" dirty="0" err="1">
                <a:solidFill>
                  <a:srgbClr val="000000"/>
                </a:solidFill>
                <a:latin typeface="Courier" charset="0"/>
                <a:ea typeface="Courier" charset="0"/>
                <a:cs typeface="Courier" charset="0"/>
              </a:rPr>
              <a:t>bookone</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hello</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scripts</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crispy			home			session</a:t>
            </a:r>
          </a:p>
          <a:p>
            <a:r>
              <a:rPr lang="en-US" dirty="0">
                <a:solidFill>
                  <a:srgbClr val="000000"/>
                </a:solidFill>
                <a:latin typeface="Courier" charset="0"/>
                <a:ea typeface="Courier" charset="0"/>
                <a:cs typeface="Courier" charset="0"/>
              </a:rPr>
              <a:t>db.sqlite3		</a:t>
            </a:r>
            <a:r>
              <a:rPr lang="en-US" dirty="0" err="1">
                <a:solidFill>
                  <a:srgbClr val="000000"/>
                </a:solidFill>
                <a:latin typeface="Courier" charset="0"/>
                <a:ea typeface="Courier" charset="0"/>
                <a:cs typeface="Courier" charset="0"/>
              </a:rPr>
              <a:t>manage.py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tmpl</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dj4e-samples		many			tracks</a:t>
            </a:r>
          </a:p>
          <a:p>
            <a:r>
              <a:rPr lang="en-US" dirty="0">
                <a:solidFill>
                  <a:srgbClr val="000000"/>
                </a:solidFill>
                <a:latin typeface="Courier" charset="0"/>
                <a:ea typeface="Courier" charset="0"/>
                <a:cs typeface="Courier" charset="0"/>
              </a:rPr>
              <a:t>favs			menu			users</a:t>
            </a:r>
          </a:p>
          <a:p>
            <a:r>
              <a:rPr lang="en-US" dirty="0" err="1">
                <a:solidFill>
                  <a:srgbClr val="000000"/>
                </a:solidFill>
                <a:latin typeface="Courier" charset="0"/>
                <a:ea typeface="Courier" charset="0"/>
                <a:cs typeface="Courier" charset="0"/>
              </a:rPr>
              <a:t>favsql</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myarts</a:t>
            </a:r>
            <a:r>
              <a:rPr lang="en-US" dirty="0">
                <a:solidFill>
                  <a:srgbClr val="000000"/>
                </a:solidFill>
                <a:latin typeface="Courier" charset="0"/>
                <a:ea typeface="Courier" charset="0"/>
                <a:cs typeface="Courier" charset="0"/>
              </a:rPr>
              <a:t>			views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14598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Folders</a:t>
            </a:r>
            <a:endParaRPr lang="en-US" dirty="0"/>
          </a:p>
        </p:txBody>
      </p:sp>
      <p:sp>
        <p:nvSpPr>
          <p:cNvPr id="5" name="Content Placeholder 4"/>
          <p:cNvSpPr>
            <a:spLocks noGrp="1"/>
          </p:cNvSpPr>
          <p:nvPr>
            <p:ph idx="1"/>
          </p:nvPr>
        </p:nvSpPr>
        <p:spPr>
          <a:xfrm>
            <a:off x="838200" y="1825624"/>
            <a:ext cx="10515600" cy="1216603"/>
          </a:xfrm>
        </p:spPr>
        <p:txBody>
          <a:bodyPr>
            <a:normAutofit fontScale="92500" lnSpcReduction="10000"/>
          </a:bodyPr>
          <a:lstStyle/>
          <a:p>
            <a:r>
              <a:rPr lang="en-US" dirty="0" smtClean="0"/>
              <a:t>It is common to reuse the "</a:t>
            </a:r>
            <a:r>
              <a:rPr lang="en-US" dirty="0" smtClean="0">
                <a:solidFill>
                  <a:srgbClr val="FF7F00"/>
                </a:solidFill>
              </a:rPr>
              <a:t>name</a:t>
            </a:r>
            <a:r>
              <a:rPr lang="en-US" dirty="0" smtClean="0"/>
              <a:t>" of a template in several applications</a:t>
            </a:r>
          </a:p>
          <a:p>
            <a:r>
              <a:rPr lang="en-US" dirty="0" smtClean="0"/>
              <a:t>We use a technique called "</a:t>
            </a:r>
            <a:r>
              <a:rPr lang="en-US" dirty="0" smtClean="0">
                <a:solidFill>
                  <a:srgbClr val="FF40FF"/>
                </a:solidFill>
              </a:rPr>
              <a:t>namespace</a:t>
            </a:r>
            <a:r>
              <a:rPr lang="en-US" dirty="0" smtClean="0"/>
              <a:t>" so that each application can load its own templates</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529740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Name Spaces</a:t>
            </a:r>
            <a:endParaRPr lang="en-US" dirty="0"/>
          </a:p>
        </p:txBody>
      </p:sp>
      <p:sp>
        <p:nvSpPr>
          <p:cNvPr id="5" name="Content Placeholder 4"/>
          <p:cNvSpPr>
            <a:spLocks noGrp="1"/>
          </p:cNvSpPr>
          <p:nvPr>
            <p:ph idx="1"/>
          </p:nvPr>
        </p:nvSpPr>
        <p:spPr>
          <a:xfrm>
            <a:off x="838200" y="1825624"/>
            <a:ext cx="10515600" cy="1216603"/>
          </a:xfrm>
        </p:spPr>
        <p:txBody>
          <a:bodyPr>
            <a:normAutofit/>
          </a:bodyPr>
          <a:lstStyle/>
          <a:p>
            <a:r>
              <a:rPr lang="en-US" dirty="0" smtClean="0"/>
              <a:t>For the namespace to work, we need to put templates in a path that includes the </a:t>
            </a:r>
            <a:r>
              <a:rPr lang="en-US" dirty="0" smtClean="0">
                <a:solidFill>
                  <a:srgbClr val="FF40FF"/>
                </a:solidFill>
              </a:rPr>
              <a:t>application name </a:t>
            </a:r>
            <a:r>
              <a:rPr lang="en-US" dirty="0" smtClean="0"/>
              <a:t>twice.  Weird but necessary. </a:t>
            </a:r>
            <a:r>
              <a:rPr lang="en-US" dirty="0" smtClean="0">
                <a:sym typeface="Wingdings"/>
              </a:rPr>
              <a:t></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44962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template language (DTL)</a:t>
            </a:r>
            <a:endParaRPr lang="en-US" dirty="0"/>
          </a:p>
        </p:txBody>
      </p:sp>
      <p:sp>
        <p:nvSpPr>
          <p:cNvPr id="3" name="Text Placeholder 2"/>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/2.2/ref/templates/language/</a:t>
            </a:r>
          </a:p>
        </p:txBody>
      </p:sp>
    </p:spTree>
    <p:extLst>
      <p:ext uri="{BB962C8B-B14F-4D97-AF65-F5344CB8AC3E}">
        <p14:creationId xmlns:p14="http://schemas.microsoft.com/office/powerpoint/2010/main" val="7816327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a:t>
            </a:r>
            <a:r>
              <a:rPr lang="en-US" dirty="0" smtClean="0"/>
              <a:t>Tags / Code</a:t>
            </a:r>
            <a:endParaRPr lang="en-US" dirty="0"/>
          </a:p>
        </p:txBody>
      </p:sp>
      <p:sp>
        <p:nvSpPr>
          <p:cNvPr id="3" name="TextBox 2"/>
          <p:cNvSpPr txBox="1"/>
          <p:nvPr/>
        </p:nvSpPr>
        <p:spPr>
          <a:xfrm>
            <a:off x="4747030" y="1610478"/>
            <a:ext cx="6413935" cy="4832092"/>
          </a:xfrm>
          <a:prstGeom prst="rect">
            <a:avLst/>
          </a:prstGeom>
          <a:noFill/>
        </p:spPr>
        <p:txBody>
          <a:bodyPr wrap="none" rtlCol="0">
            <a:spAutoFit/>
          </a:bodyPr>
          <a:lstStyle/>
          <a:p>
            <a:r>
              <a:rPr lang="en-US" sz="2800" b="1" dirty="0">
                <a:latin typeface="Courier New" charset="0"/>
                <a:ea typeface="Courier New" charset="0"/>
                <a:cs typeface="Courier New" charset="0"/>
              </a:rPr>
              <a:t>{{ zap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zap|safe</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url</a:t>
            </a:r>
            <a:r>
              <a:rPr lang="en-US" sz="2800" b="1" dirty="0">
                <a:latin typeface="Courier New" charset="0"/>
                <a:ea typeface="Courier New" charset="0"/>
                <a:cs typeface="Courier New" charset="0"/>
              </a:rPr>
              <a:t> 'cat-detail' </a:t>
            </a:r>
            <a:r>
              <a:rPr lang="en-US" sz="2800" b="1" dirty="0" err="1">
                <a:latin typeface="Courier New" charset="0"/>
                <a:ea typeface="Courier New" charset="0"/>
                <a:cs typeface="Courier New" charset="0"/>
              </a:rPr>
              <a:t>cat.id</a:t>
            </a:r>
            <a:r>
              <a:rPr lang="en-US" sz="2800" b="1" dirty="0">
                <a:latin typeface="Courier New" charset="0"/>
                <a:ea typeface="Courier New" charset="0"/>
                <a:cs typeface="Courier New" charset="0"/>
              </a:rPr>
              <a: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author.get_absolute_url</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if zap &gt; 100 %}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endif</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block content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endblock</a:t>
            </a:r>
            <a:r>
              <a:rPr lang="en-US" sz="2800" b="1" dirty="0">
                <a:latin typeface="Courier New" charset="0"/>
                <a:ea typeface="Courier New" charset="0"/>
                <a:cs typeface="Courier New" charset="0"/>
              </a:rPr>
              <a:t> %}</a:t>
            </a:r>
          </a:p>
        </p:txBody>
      </p:sp>
      <p:sp>
        <p:nvSpPr>
          <p:cNvPr id="4" name="TextBox 3"/>
          <p:cNvSpPr txBox="1"/>
          <p:nvPr/>
        </p:nvSpPr>
        <p:spPr>
          <a:xfrm>
            <a:off x="2028802" y="1825921"/>
            <a:ext cx="2005164" cy="4401205"/>
          </a:xfrm>
          <a:prstGeom prst="rect">
            <a:avLst/>
          </a:prstGeom>
          <a:noFill/>
        </p:spPr>
        <p:txBody>
          <a:bodyPr wrap="none" rtlCol="0">
            <a:spAutoFit/>
          </a:bodyPr>
          <a:lstStyle/>
          <a:p>
            <a:pPr algn="r"/>
            <a:r>
              <a:rPr lang="en-US" sz="2800" b="1" dirty="0">
                <a:solidFill>
                  <a:srgbClr val="FFFF00"/>
                </a:solidFill>
                <a:ea typeface="Courier New" charset="0"/>
                <a:cs typeface="Courier New" charset="0"/>
              </a:rPr>
              <a:t>Substitution</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Calling code</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Logic</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Blocks</a:t>
            </a:r>
          </a:p>
        </p:txBody>
      </p:sp>
    </p:spTree>
    <p:extLst>
      <p:ext uri="{BB962C8B-B14F-4D97-AF65-F5344CB8AC3E}">
        <p14:creationId xmlns:p14="http://schemas.microsoft.com/office/powerpoint/2010/main" val="356730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the URL</a:t>
            </a:r>
            <a:endParaRPr lang="en-US" dirty="0"/>
          </a:p>
        </p:txBody>
      </p:sp>
      <p:sp>
        <p:nvSpPr>
          <p:cNvPr id="3" name="Content Placeholder 2"/>
          <p:cNvSpPr>
            <a:spLocks noGrp="1"/>
          </p:cNvSpPr>
          <p:nvPr>
            <p:ph idx="1"/>
          </p:nvPr>
        </p:nvSpPr>
        <p:spPr>
          <a:xfrm>
            <a:off x="838200" y="1825625"/>
            <a:ext cx="10515600" cy="1321612"/>
          </a:xfrm>
        </p:spPr>
        <p:txBody>
          <a:bodyPr/>
          <a:lstStyle/>
          <a:p>
            <a:r>
              <a:rPr lang="en-US" dirty="0" smtClean="0"/>
              <a:t>When Django receives an HTTP request it parses it, uses some of the URL for routing purposes and passes parts of the URL to your code</a:t>
            </a:r>
            <a:endParaRPr lang="en-US" dirty="0"/>
          </a:p>
        </p:txBody>
      </p:sp>
      <p:sp>
        <p:nvSpPr>
          <p:cNvPr id="4" name="Rectangle 3"/>
          <p:cNvSpPr/>
          <p:nvPr/>
        </p:nvSpPr>
        <p:spPr>
          <a:xfrm>
            <a:off x="1157175" y="3661840"/>
            <a:ext cx="8848897" cy="1938992"/>
          </a:xfrm>
          <a:prstGeom prst="rect">
            <a:avLst/>
          </a:prstGeom>
        </p:spPr>
        <p:txBody>
          <a:bodyPr wrap="none">
            <a:spAutoFit/>
          </a:bodyPr>
          <a:lstStyle/>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funky</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err="1" smtClean="0">
                <a:solidFill>
                  <a:srgbClr val="FF40FF"/>
                </a:solidFill>
                <a:latin typeface="Courier" charset="0"/>
                <a:ea typeface="Courier" charset="0"/>
                <a:cs typeface="Courier" charset="0"/>
              </a:rPr>
              <a:t>danger</a:t>
            </a:r>
            <a:r>
              <a:rPr lang="en-US" sz="2400" b="1" dirty="0" err="1" smtClean="0">
                <a:latin typeface="Courier" charset="0"/>
                <a:ea typeface="Courier" charset="0"/>
                <a:cs typeface="Courier" charset="0"/>
              </a:rPr>
              <a:t>?</a:t>
            </a:r>
            <a:r>
              <a:rPr lang="en-US" sz="2400" b="1" dirty="0" err="1" smtClean="0">
                <a:solidFill>
                  <a:srgbClr val="FFFF00"/>
                </a:solidFill>
                <a:latin typeface="Courier" charset="0"/>
                <a:ea typeface="Courier" charset="0"/>
                <a:cs typeface="Courier" charset="0"/>
              </a:rPr>
              <a:t>guess</a:t>
            </a:r>
            <a:r>
              <a:rPr lang="en-US" sz="2400" b="1" dirty="0" smtClean="0">
                <a:solidFill>
                  <a:srgbClr val="FFFF00"/>
                </a:solidFill>
                <a:latin typeface="Courier" charset="0"/>
                <a:ea typeface="Courier" charset="0"/>
                <a:cs typeface="Courier" charset="0"/>
              </a:rPr>
              <a:t>=42</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smtClean="0">
                <a:latin typeface="Courier" charset="0"/>
                <a:ea typeface="Courier" charset="0"/>
                <a:cs typeface="Courier" charset="0"/>
              </a:rPr>
              <a:t>https</a:t>
            </a:r>
            <a:r>
              <a:rPr lang="en-US" sz="2400" b="1" dirty="0">
                <a:latin typeface="Courier" charset="0"/>
                <a:ea typeface="Courier" charset="0"/>
                <a:cs typeface="Courier" charset="0"/>
              </a:rPr>
              <a:t>://</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rest</a:t>
            </a:r>
            <a:r>
              <a:rPr lang="en-US" sz="2400" b="1" dirty="0" smtClean="0">
                <a:latin typeface="Courier" charset="0"/>
                <a:ea typeface="Courier" charset="0"/>
                <a:cs typeface="Courier" charset="0"/>
              </a:rPr>
              <a:t>/</a:t>
            </a:r>
            <a:r>
              <a:rPr lang="en-US" sz="2400" b="1" dirty="0" smtClean="0">
                <a:solidFill>
                  <a:srgbClr val="00FDFF"/>
                </a:solidFill>
                <a:latin typeface="Courier" charset="0"/>
                <a:ea typeface="Courier" charset="0"/>
                <a:cs typeface="Courier" charset="0"/>
              </a:rPr>
              <a:t>24</a:t>
            </a:r>
            <a:r>
              <a:rPr lang="en-US" sz="2400" b="1" dirty="0" smtClean="0">
                <a:latin typeface="Courier" charset="0"/>
                <a:ea typeface="Courier" charset="0"/>
                <a:cs typeface="Courier" charset="0"/>
              </a:rPr>
              <a:t> </a:t>
            </a:r>
            <a:endParaRPr lang="en-US" sz="2400" b="1" dirty="0">
              <a:latin typeface="Courier" charset="0"/>
              <a:ea typeface="Courier" charset="0"/>
              <a:cs typeface="Courier" charset="0"/>
            </a:endParaRPr>
          </a:p>
        </p:txBody>
      </p:sp>
      <p:sp>
        <p:nvSpPr>
          <p:cNvPr id="5" name="TextBox 4"/>
          <p:cNvSpPr txBox="1"/>
          <p:nvPr/>
        </p:nvSpPr>
        <p:spPr>
          <a:xfrm>
            <a:off x="3339163" y="2916489"/>
            <a:ext cx="3462999" cy="400110"/>
          </a:xfrm>
          <a:prstGeom prst="rect">
            <a:avLst/>
          </a:prstGeom>
          <a:noFill/>
        </p:spPr>
        <p:txBody>
          <a:bodyPr wrap="none" rtlCol="0">
            <a:spAutoFit/>
          </a:bodyPr>
          <a:lstStyle/>
          <a:p>
            <a:r>
              <a:rPr lang="en-US" sz="2000" dirty="0" smtClean="0">
                <a:solidFill>
                  <a:srgbClr val="00FF00"/>
                </a:solidFill>
              </a:rPr>
              <a:t>Django Application (also folder)</a:t>
            </a:r>
            <a:endParaRPr lang="en-US" sz="2000" dirty="0">
              <a:solidFill>
                <a:srgbClr val="00FF00"/>
              </a:solidFill>
            </a:endParaRPr>
          </a:p>
        </p:txBody>
      </p:sp>
      <p:sp>
        <p:nvSpPr>
          <p:cNvPr id="7" name="TextBox 6"/>
          <p:cNvSpPr txBox="1"/>
          <p:nvPr/>
        </p:nvSpPr>
        <p:spPr>
          <a:xfrm>
            <a:off x="7379006" y="2970612"/>
            <a:ext cx="2627066" cy="400110"/>
          </a:xfrm>
          <a:prstGeom prst="rect">
            <a:avLst/>
          </a:prstGeom>
          <a:noFill/>
        </p:spPr>
        <p:txBody>
          <a:bodyPr wrap="none" rtlCol="0">
            <a:spAutoFit/>
          </a:bodyPr>
          <a:lstStyle/>
          <a:p>
            <a:r>
              <a:rPr lang="en-US" sz="2000" dirty="0" smtClean="0">
                <a:solidFill>
                  <a:srgbClr val="FF40FF"/>
                </a:solidFill>
              </a:rPr>
              <a:t>View within application</a:t>
            </a:r>
            <a:endParaRPr lang="en-US" sz="2000" dirty="0">
              <a:solidFill>
                <a:srgbClr val="FF40FF"/>
              </a:solidFill>
            </a:endParaRPr>
          </a:p>
        </p:txBody>
      </p:sp>
      <p:sp>
        <p:nvSpPr>
          <p:cNvPr id="8" name="TextBox 7"/>
          <p:cNvSpPr txBox="1"/>
          <p:nvPr/>
        </p:nvSpPr>
        <p:spPr>
          <a:xfrm>
            <a:off x="9152692" y="3700566"/>
            <a:ext cx="2820772" cy="369332"/>
          </a:xfrm>
          <a:prstGeom prst="rect">
            <a:avLst/>
          </a:prstGeom>
          <a:noFill/>
        </p:spPr>
        <p:txBody>
          <a:bodyPr wrap="none" rtlCol="0">
            <a:spAutoFit/>
          </a:bodyPr>
          <a:lstStyle/>
          <a:p>
            <a:r>
              <a:rPr lang="en-US" dirty="0" smtClean="0">
                <a:solidFill>
                  <a:srgbClr val="FFFF00"/>
                </a:solidFill>
              </a:rPr>
              <a:t>Key / value parameter (GET)</a:t>
            </a:r>
            <a:endParaRPr lang="en-US" dirty="0">
              <a:solidFill>
                <a:srgbClr val="FFFF00"/>
              </a:solidFill>
            </a:endParaRPr>
          </a:p>
        </p:txBody>
      </p:sp>
      <p:sp>
        <p:nvSpPr>
          <p:cNvPr id="9" name="TextBox 8"/>
          <p:cNvSpPr txBox="1"/>
          <p:nvPr/>
        </p:nvSpPr>
        <p:spPr>
          <a:xfrm>
            <a:off x="9611633" y="5132139"/>
            <a:ext cx="2061142" cy="369332"/>
          </a:xfrm>
          <a:prstGeom prst="rect">
            <a:avLst/>
          </a:prstGeom>
          <a:noFill/>
        </p:spPr>
        <p:txBody>
          <a:bodyPr wrap="none" rtlCol="0">
            <a:spAutoFit/>
          </a:bodyPr>
          <a:lstStyle/>
          <a:p>
            <a:r>
              <a:rPr lang="en-US" dirty="0" smtClean="0">
                <a:solidFill>
                  <a:srgbClr val="00FDFF"/>
                </a:solidFill>
              </a:rPr>
              <a:t>URL Path Parameter</a:t>
            </a:r>
            <a:endParaRPr lang="en-US" dirty="0">
              <a:solidFill>
                <a:srgbClr val="00FDFF"/>
              </a:solidFill>
            </a:endParaRPr>
          </a:p>
        </p:txBody>
      </p:sp>
      <p:cxnSp>
        <p:nvCxnSpPr>
          <p:cNvPr id="11" name="Straight Arrow Connector 10"/>
          <p:cNvCxnSpPr>
            <a:stCxn id="7" idx="2"/>
          </p:cNvCxnSpPr>
          <p:nvPr/>
        </p:nvCxnSpPr>
        <p:spPr>
          <a:xfrm flipH="1">
            <a:off x="7379006" y="3370722"/>
            <a:ext cx="1313533" cy="329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5070663" y="3316599"/>
            <a:ext cx="1344312" cy="450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flipH="1">
            <a:off x="8869124" y="4069898"/>
            <a:ext cx="1693954" cy="382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1"/>
          </p:cNvCxnSpPr>
          <p:nvPr/>
        </p:nvCxnSpPr>
        <p:spPr>
          <a:xfrm flipH="1">
            <a:off x="8357189" y="5316805"/>
            <a:ext cx="1254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6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524028"/>
            <a:ext cx="6599884" cy="1200329"/>
          </a:xfrm>
          <a:prstGeom prst="rect">
            <a:avLst/>
          </a:prstGeom>
          <a:solidFill>
            <a:schemeClr val="tx1"/>
          </a:solidFill>
        </p:spPr>
        <p:txBody>
          <a:bodyPr wrap="none">
            <a:spAutoFit/>
          </a:bodyPr>
          <a:lstStyle/>
          <a:p>
            <a:r>
              <a:rPr lang="en-US" dirty="0" smtClean="0">
                <a:solidFill>
                  <a:srgbClr val="C814C9"/>
                </a:solidFill>
                <a:latin typeface="Courier" charset="0"/>
                <a:ea typeface="Courier" charset="0"/>
                <a:cs typeface="Courier" charset="0"/>
              </a:rPr>
              <a:t>from</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django.shortcuts</a:t>
            </a:r>
            <a:r>
              <a:rPr lang="en-US" dirty="0" smtClean="0">
                <a:solidFill>
                  <a:srgbClr val="000000"/>
                </a:solidFill>
                <a:latin typeface="Courier" charset="0"/>
                <a:ea typeface="Courier" charset="0"/>
                <a:cs typeface="Courier" charset="0"/>
              </a:rPr>
              <a:t> </a:t>
            </a:r>
            <a:r>
              <a:rPr lang="en-US" dirty="0" smtClean="0">
                <a:solidFill>
                  <a:srgbClr val="C814C9"/>
                </a:solidFill>
                <a:latin typeface="Courier" charset="0"/>
                <a:ea typeface="Courier" charset="0"/>
                <a:cs typeface="Courier" charset="0"/>
              </a:rPr>
              <a:t>import</a:t>
            </a:r>
            <a:r>
              <a:rPr lang="en-US" dirty="0" smtClean="0">
                <a:solidFill>
                  <a:srgbClr val="000000"/>
                </a:solidFill>
                <a:latin typeface="Courier" charset="0"/>
                <a:ea typeface="Courier" charset="0"/>
                <a:cs typeface="Courier" charset="0"/>
              </a:rPr>
              <a:t> render</a:t>
            </a:r>
          </a:p>
          <a:p>
            <a:endParaRPr lang="en-US" dirty="0" smtClean="0">
              <a:solidFill>
                <a:srgbClr val="000000"/>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simple</a:t>
            </a:r>
            <a:r>
              <a:rPr lang="en-US" dirty="0" smtClean="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simple.html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774984" y="950585"/>
            <a:ext cx="423276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/simple</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This is pretty simple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pic>
        <p:nvPicPr>
          <p:cNvPr id="6" name="Picture 5" descr="https://samples.dj4e.com/tmpl/simple&#10;" title="Screen shot of web page that says &quot;This is pretty siple&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2" name="Rectangle 1"/>
          <p:cNvSpPr/>
          <p:nvPr/>
        </p:nvSpPr>
        <p:spPr>
          <a:xfrm>
            <a:off x="774984" y="3139105"/>
            <a:ext cx="5214697"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simple.html</a:t>
            </a:r>
            <a:endParaRPr lang="en-US" sz="2000" dirty="0">
              <a:solidFill>
                <a:srgbClr val="FFFF00"/>
              </a:solidFill>
              <a:effectLst/>
            </a:endParaRPr>
          </a:p>
        </p:txBody>
      </p:sp>
    </p:spTree>
    <p:extLst>
      <p:ext uri="{BB962C8B-B14F-4D97-AF65-F5344CB8AC3E}">
        <p14:creationId xmlns:p14="http://schemas.microsoft.com/office/powerpoint/2010/main" val="4959500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guess&#10;" title="A screen shot that says &quot;Your guess i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715574" cy="923330"/>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guess</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guess.html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p:cNvSpPr/>
          <p:nvPr/>
        </p:nvSpPr>
        <p:spPr>
          <a:xfrm>
            <a:off x="774984" y="950585"/>
            <a:ext cx="4130683"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/guess</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smtClean="0">
                <a:solidFill>
                  <a:srgbClr val="1396A3"/>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html</a:t>
            </a:r>
            <a:r>
              <a:rPr lang="en-US" dirty="0" smtClean="0">
                <a:solidFill>
                  <a:srgbClr val="1396A3"/>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head</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C814C9"/>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r>
              <a:rPr lang="en-US" dirty="0" smtClean="0">
                <a:solidFill>
                  <a:srgbClr val="C814C9"/>
                </a:solidFill>
                <a:latin typeface="Courier" charset="0"/>
                <a:ea typeface="Courier" charset="0"/>
                <a:cs typeface="Courier" charset="0"/>
              </a:rPr>
              <a:t>A simple page</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head</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body</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html</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11261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guess.html</a:t>
            </a:r>
            <a:endParaRPr lang="en-US" sz="2000" dirty="0">
              <a:solidFill>
                <a:srgbClr val="FFFF00"/>
              </a:solidFill>
              <a:effectLst/>
            </a:endParaRPr>
          </a:p>
        </p:txBody>
      </p:sp>
    </p:spTree>
    <p:extLst>
      <p:ext uri="{BB962C8B-B14F-4D97-AF65-F5344CB8AC3E}">
        <p14:creationId xmlns:p14="http://schemas.microsoft.com/office/powerpoint/2010/main" val="16168925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s://samples.dj4e.com/tmpl/special&#10;" title="A screen shot showing escaped and unescaped outpu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994496" cy="1200329"/>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special</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txt</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err="1" smtClean="0">
                <a:solidFill>
                  <a:srgbClr val="B42419"/>
                </a:solidFill>
                <a:latin typeface="Courier" charset="0"/>
                <a:ea typeface="Courier" charset="0"/>
                <a:cs typeface="Courier" charset="0"/>
              </a:rPr>
              <a:t>bold</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special.html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6001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/special</a:t>
            </a:r>
            <a:endParaRPr lang="en-US" sz="2000" dirty="0"/>
          </a:p>
        </p:txBody>
      </p:sp>
      <p:sp>
        <p:nvSpPr>
          <p:cNvPr id="5" name="Rectangle 4"/>
          <p:cNvSpPr/>
          <p:nvPr/>
        </p:nvSpPr>
        <p:spPr>
          <a:xfrm>
            <a:off x="774984" y="3580522"/>
            <a:ext cx="6096000" cy="1477328"/>
          </a:xfrm>
          <a:prstGeom prst="rect">
            <a:avLst/>
          </a:prstGeom>
          <a:solidFill>
            <a:schemeClr val="tx1"/>
          </a:solidFill>
        </p:spPr>
        <p:txBody>
          <a:bodyPr>
            <a:spAutoFit/>
          </a:bodyPr>
          <a:lstStyle/>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smtClean="0">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not</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txt|safe</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4194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special.html</a:t>
            </a:r>
            <a:endParaRPr lang="en-US" sz="2000" dirty="0">
              <a:solidFill>
                <a:srgbClr val="FFFF00"/>
              </a:solidFill>
              <a:effectLst/>
            </a:endParaRPr>
          </a:p>
        </p:txBody>
      </p:sp>
    </p:spTree>
    <p:extLst>
      <p:ext uri="{BB962C8B-B14F-4D97-AF65-F5344CB8AC3E}">
        <p14:creationId xmlns:p14="http://schemas.microsoft.com/office/powerpoint/2010/main" val="17018435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276055"/>
            <a:ext cx="7018268" cy="1477328"/>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loop</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Apple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Orange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Banana</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Lychee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peanut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cashew</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nl-NL" dirty="0">
                <a:solidFill>
                  <a:srgbClr val="000000"/>
                </a:solidFill>
                <a:latin typeface="Courier" charset="0"/>
                <a:ea typeface="Courier" charset="0"/>
                <a:cs typeface="Courier" charset="0"/>
              </a:rPr>
              <a:t>    x =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fruits</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 f, </a:t>
            </a:r>
            <a:r>
              <a:rPr lang="nl-NL" dirty="0">
                <a:solidFill>
                  <a:srgbClr val="B42419"/>
                </a:solidFill>
                <a:latin typeface="Courier" charset="0"/>
                <a:ea typeface="Courier" charset="0"/>
                <a:cs typeface="Courier" charset="0"/>
              </a:rPr>
              <a:t>'nuts'</a:t>
            </a:r>
            <a:r>
              <a:rPr lang="nl-NL" dirty="0">
                <a:solidFill>
                  <a:srgbClr val="000000"/>
                </a:solidFill>
                <a:latin typeface="Courier" charset="0"/>
                <a:ea typeface="Courier" charset="0"/>
                <a:cs typeface="Courier" charset="0"/>
              </a:rPr>
              <a:t> : n, </a:t>
            </a:r>
            <a:r>
              <a:rPr lang="nl-NL" dirty="0">
                <a:solidFill>
                  <a:srgbClr val="B42419"/>
                </a:solidFill>
                <a:latin typeface="Courier" charset="0"/>
                <a:ea typeface="Courier" charset="0"/>
                <a:cs typeface="Courier" charset="0"/>
              </a:rPr>
              <a:t>'zap'</a:t>
            </a:r>
            <a:r>
              <a:rPr lang="nl-NL" dirty="0">
                <a:solidFill>
                  <a:srgbClr val="000000"/>
                </a:solidFill>
                <a:latin typeface="Courier" charset="0"/>
                <a:ea typeface="Courier" charset="0"/>
                <a:cs typeface="Courier" charset="0"/>
              </a:rPr>
              <a:t> : </a:t>
            </a:r>
            <a:r>
              <a:rPr lang="nl-NL" dirty="0">
                <a:solidFill>
                  <a:srgbClr val="B42419"/>
                </a:solidFill>
                <a:latin typeface="Courier" charset="0"/>
                <a:ea typeface="Courier" charset="0"/>
                <a:cs typeface="Courier" charset="0"/>
              </a:rPr>
              <a:t>'42'</a:t>
            </a:r>
            <a:r>
              <a:rPr lang="nl-NL" dirty="0">
                <a:solidFill>
                  <a:srgbClr val="000000"/>
                </a:solidFill>
                <a:latin typeface="Courier" charset="0"/>
                <a:ea typeface="Courier" charset="0"/>
                <a:cs typeface="Courier" charset="0"/>
              </a:rPr>
              <a:t> }</a:t>
            </a:r>
          </a:p>
          <a:p>
            <a:r>
              <a:rPr lang="nl-NL" dirty="0">
                <a:solidFill>
                  <a:srgbClr val="000000"/>
                </a:solidFill>
                <a:latin typeface="Courier" charset="0"/>
                <a:ea typeface="Courier" charset="0"/>
                <a:cs typeface="Courier" charset="0"/>
              </a:rPr>
              <a:t>    </a:t>
            </a:r>
            <a:r>
              <a:rPr lang="nl-NL" dirty="0">
                <a:solidFill>
                  <a:srgbClr val="C1651C"/>
                </a:solidFill>
                <a:latin typeface="Courier" charset="0"/>
                <a:ea typeface="Courier" charset="0"/>
                <a:cs typeface="Courier" charset="0"/>
              </a:rPr>
              <a:t>return</a:t>
            </a:r>
            <a:r>
              <a:rPr lang="nl-NL" dirty="0">
                <a:solidFill>
                  <a:srgbClr val="000000"/>
                </a:solidFill>
                <a:latin typeface="Courier" charset="0"/>
                <a:ea typeface="Courier" charset="0"/>
                <a:cs typeface="Courier" charset="0"/>
              </a:rPr>
              <a:t> </a:t>
            </a:r>
            <a:r>
              <a:rPr lang="nl-NL" dirty="0" err="1">
                <a:solidFill>
                  <a:srgbClr val="000000"/>
                </a:solidFill>
                <a:latin typeface="Courier" charset="0"/>
                <a:ea typeface="Courier" charset="0"/>
                <a:cs typeface="Courier" charset="0"/>
              </a:rPr>
              <a:t>render</a:t>
            </a:r>
            <a:r>
              <a:rPr lang="nl-NL" dirty="0">
                <a:solidFill>
                  <a:srgbClr val="000000"/>
                </a:solidFill>
                <a:latin typeface="Courier" charset="0"/>
                <a:ea typeface="Courier" charset="0"/>
                <a:cs typeface="Courier" charset="0"/>
              </a:rPr>
              <a:t>(</a:t>
            </a:r>
            <a:r>
              <a:rPr lang="nl-NL" dirty="0" err="1">
                <a:solidFill>
                  <a:srgbClr val="000000"/>
                </a:solidFill>
                <a:latin typeface="Courier" charset="0"/>
                <a:ea typeface="Courier" charset="0"/>
                <a:cs typeface="Courier" charset="0"/>
              </a:rPr>
              <a:t>request</a:t>
            </a:r>
            <a:r>
              <a:rPr lang="nl-NL" dirty="0">
                <a:solidFill>
                  <a:srgbClr val="000000"/>
                </a:solidFill>
                <a:latin typeface="Courier" charset="0"/>
                <a:ea typeface="Courier" charset="0"/>
                <a:cs typeface="Courier" charset="0"/>
              </a:rPr>
              <a:t>,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tmpl</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loop.html</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702612"/>
            <a:ext cx="4013215"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/loop</a:t>
            </a:r>
            <a:endParaRPr lang="en-US" sz="2000" dirty="0"/>
          </a:p>
        </p:txBody>
      </p:sp>
      <p:sp>
        <p:nvSpPr>
          <p:cNvPr id="5" name="Rectangle 4"/>
          <p:cNvSpPr/>
          <p:nvPr/>
        </p:nvSpPr>
        <p:spPr>
          <a:xfrm>
            <a:off x="774984" y="3363551"/>
            <a:ext cx="5920284" cy="2554545"/>
          </a:xfrm>
          <a:prstGeom prst="rect">
            <a:avLst/>
          </a:prstGeom>
          <a:solidFill>
            <a:schemeClr val="tx1"/>
          </a:solidFill>
        </p:spPr>
        <p:txBody>
          <a:bodyPr wrap="square">
            <a:spAutoFit/>
          </a:bodyPr>
          <a:lstStyle/>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for</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in</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fruits</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endfor</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if</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a:t>
            </a:r>
            <a:r>
              <a:rPr lang="en-US" sz="1600" b="1" dirty="0" smtClean="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r>
              <a:rPr lang="en-US" sz="1600" b="1" dirty="0">
                <a:solidFill>
                  <a:srgbClr val="000000"/>
                </a:solidFill>
                <a:latin typeface="Courier" charset="0"/>
                <a:ea typeface="Courier" charset="0"/>
                <a:cs typeface="Courier" charset="0"/>
              </a:rPr>
              <a:t>Number of nuts: {{ </a:t>
            </a:r>
            <a:r>
              <a:rPr lang="en-US" sz="1600" b="1" dirty="0" err="1">
                <a:solidFill>
                  <a:srgbClr val="000000"/>
                </a:solidFill>
                <a:latin typeface="Courier" charset="0"/>
                <a:ea typeface="Courier" charset="0"/>
                <a:cs typeface="Courier" charset="0"/>
              </a:rPr>
              <a:t>nuts|length</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smtClean="0">
                <a:solidFill>
                  <a:srgbClr val="2EAEBB"/>
                </a:solidFill>
                <a:latin typeface="Courier" charset="0"/>
                <a:ea typeface="Courier" charset="0"/>
                <a:cs typeface="Courier" charset="0"/>
              </a:rPr>
              <a:t>&gt;</a:t>
            </a:r>
            <a:endParaRPr lang="en-US" sz="1600" b="1" dirty="0" smtClean="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else</a:t>
            </a:r>
            <a:r>
              <a:rPr lang="mr-IN"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r>
              <a:rPr lang="mr-IN" sz="1600" b="1" dirty="0" err="1">
                <a:solidFill>
                  <a:srgbClr val="000000"/>
                </a:solidFill>
                <a:latin typeface="Courier" charset="0"/>
                <a:ea typeface="Courier" charset="0"/>
                <a:cs typeface="Courier" charset="0"/>
              </a:rPr>
              <a:t>No</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endif</a:t>
            </a:r>
            <a:r>
              <a:rPr lang="mr-IN" sz="1600" b="1" dirty="0">
                <a:solidFill>
                  <a:srgbClr val="000000"/>
                </a:solidFill>
                <a:latin typeface="Courier" charset="0"/>
                <a:ea typeface="Courier" charset="0"/>
                <a:cs typeface="Courier" charset="0"/>
              </a:rPr>
              <a:t> %}</a:t>
            </a:r>
            <a:endParaRPr lang="en-US" sz="1600" b="1" dirty="0">
              <a:latin typeface="Courier" charset="0"/>
              <a:ea typeface="Courier" charset="0"/>
              <a:cs typeface="Courier" charset="0"/>
            </a:endParaRPr>
          </a:p>
        </p:txBody>
      </p:sp>
      <p:sp>
        <p:nvSpPr>
          <p:cNvPr id="2" name="Rectangle 1"/>
          <p:cNvSpPr/>
          <p:nvPr/>
        </p:nvSpPr>
        <p:spPr>
          <a:xfrm>
            <a:off x="774984" y="2922134"/>
            <a:ext cx="4995150"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loop.html</a:t>
            </a:r>
            <a:endParaRPr lang="en-US" sz="2000" dirty="0">
              <a:solidFill>
                <a:srgbClr val="FFFF00"/>
              </a:solidFill>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321684"/>
            <a:ext cx="5118100" cy="4178300"/>
          </a:xfrm>
          <a:prstGeom prst="rect">
            <a:avLst/>
          </a:prstGeom>
        </p:spPr>
      </p:pic>
    </p:spTree>
    <p:extLst>
      <p:ext uri="{BB962C8B-B14F-4D97-AF65-F5344CB8AC3E}">
        <p14:creationId xmlns:p14="http://schemas.microsoft.com/office/powerpoint/2010/main" val="6171623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nested&#10;" title="A screen shot that says &quot;Your guess is 42&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1524028"/>
            <a:ext cx="7018268"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nested</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outer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inner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nested.html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57897"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/nested</a:t>
            </a:r>
            <a:endParaRPr lang="en-US" sz="2000" dirty="0"/>
          </a:p>
        </p:txBody>
      </p:sp>
      <p:sp>
        <p:nvSpPr>
          <p:cNvPr id="5" name="Rectangle 4"/>
          <p:cNvSpPr/>
          <p:nvPr/>
        </p:nvSpPr>
        <p:spPr>
          <a:xfrm>
            <a:off x="774983" y="3580522"/>
            <a:ext cx="6478223" cy="923330"/>
          </a:xfrm>
          <a:prstGeom prst="rect">
            <a:avLst/>
          </a:prstGeom>
          <a:solidFill>
            <a:schemeClr val="tx1"/>
          </a:solidFill>
        </p:spPr>
        <p:txBody>
          <a:bodyPr wrap="square">
            <a:spAutoFit/>
          </a:bodyPr>
          <a:lstStyle/>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a:t>
            </a:r>
            <a:r>
              <a:rPr lang="en-US" dirty="0" err="1">
                <a:solidFill>
                  <a:srgbClr val="000000"/>
                </a:solidFill>
                <a:latin typeface="Courier" charset="0"/>
                <a:ea typeface="Courier" charset="0"/>
                <a:cs typeface="Courier" charset="0"/>
              </a:rPr>
              <a:t>outer.inner</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39832"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nested.html</a:t>
            </a:r>
            <a:endParaRPr lang="en-US" sz="2000" dirty="0">
              <a:solidFill>
                <a:srgbClr val="FFFF00"/>
              </a:solidFill>
              <a:effectLst/>
            </a:endParaRPr>
          </a:p>
        </p:txBody>
      </p:sp>
    </p:spTree>
    <p:extLst>
      <p:ext uri="{BB962C8B-B14F-4D97-AF65-F5344CB8AC3E}">
        <p14:creationId xmlns:p14="http://schemas.microsoft.com/office/powerpoint/2010/main" val="7562948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Your guess was 200&#10;&#10;Too high" title="A screen sh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2035470"/>
            <a:ext cx="6479659"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GameView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cond.html</a:t>
            </a:r>
            <a:r>
              <a:rPr lang="en-US" sz="1600" dirty="0" smtClean="0">
                <a:solidFill>
                  <a:srgbClr val="B42419"/>
                </a:solidFill>
                <a:latin typeface="Courier" charset="0"/>
                <a:ea typeface="Courier" charset="0"/>
                <a:cs typeface="Courier" charset="0"/>
              </a:rPr>
              <a:t>'</a:t>
            </a:r>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5" name="Rectangle 4"/>
          <p:cNvSpPr/>
          <p:nvPr/>
        </p:nvSpPr>
        <p:spPr>
          <a:xfrm>
            <a:off x="774983" y="3781999"/>
            <a:ext cx="5038175" cy="2062103"/>
          </a:xfrm>
          <a:prstGeom prst="rect">
            <a:avLst/>
          </a:prstGeom>
          <a:solidFill>
            <a:schemeClr val="tx1"/>
          </a:solidFill>
        </p:spPr>
        <p:txBody>
          <a:bodyPr wrap="square">
            <a:spAutoFit/>
          </a:bodyPr>
          <a:lstStyle/>
          <a:p>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smtClean="0">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endParaRPr lang="en-US" sz="1600" dirty="0">
              <a:latin typeface="Courier" charset="0"/>
              <a:ea typeface="Courier" charset="0"/>
              <a:cs typeface="Courier" charset="0"/>
            </a:endParaRPr>
          </a:p>
        </p:txBody>
      </p:sp>
      <p:sp>
        <p:nvSpPr>
          <p:cNvPr id="2" name="Rectangle 1"/>
          <p:cNvSpPr/>
          <p:nvPr/>
        </p:nvSpPr>
        <p:spPr>
          <a:xfrm>
            <a:off x="774984" y="3340582"/>
            <a:ext cx="5038174"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cond.html</a:t>
            </a:r>
            <a:endParaRPr lang="en-US" sz="2000" dirty="0">
              <a:solidFill>
                <a:srgbClr val="FFFF00"/>
              </a:solidFill>
              <a:effectLst/>
            </a:endParaRPr>
          </a:p>
        </p:txBody>
      </p:sp>
      <p:sp>
        <p:nvSpPr>
          <p:cNvPr id="6" name="Rectangle 5"/>
          <p:cNvSpPr/>
          <p:nvPr/>
        </p:nvSpPr>
        <p:spPr>
          <a:xfrm>
            <a:off x="774983" y="1393923"/>
            <a:ext cx="7459851" cy="369332"/>
          </a:xfrm>
          <a:prstGeom prst="rect">
            <a:avLst/>
          </a:prstGeom>
          <a:solidFill>
            <a:schemeClr val="tx1"/>
          </a:solidFill>
        </p:spPr>
        <p:txBody>
          <a:bodyPr wrap="square">
            <a:spAutoFit/>
          </a:bodyPr>
          <a:lstStyle/>
          <a:p>
            <a:r>
              <a:rPr lang="en-US" dirty="0">
                <a:solidFill>
                  <a:srgbClr val="000000"/>
                </a:solidFill>
                <a:latin typeface="Menlo-Regular" charset="0"/>
              </a:rPr>
              <a:t> path(</a:t>
            </a:r>
            <a:r>
              <a:rPr lang="en-US" dirty="0">
                <a:solidFill>
                  <a:srgbClr val="B42419"/>
                </a:solidFill>
                <a:latin typeface="Menlo-Regular" charset="0"/>
              </a:rPr>
              <a:t>'game/&lt;</a:t>
            </a:r>
            <a:r>
              <a:rPr lang="en-US" dirty="0" err="1">
                <a:solidFill>
                  <a:srgbClr val="B42419"/>
                </a:solidFill>
                <a:latin typeface="Menlo-Regular" charset="0"/>
              </a:rPr>
              <a:t>slug:guess</a:t>
            </a:r>
            <a:r>
              <a:rPr lang="en-US" dirty="0">
                <a:solidFill>
                  <a:srgbClr val="B42419"/>
                </a:solidFill>
                <a:latin typeface="Menlo-Regular" charset="0"/>
              </a:rPr>
              <a:t>&gt;'</a:t>
            </a:r>
            <a:r>
              <a:rPr lang="en-US" dirty="0">
                <a:solidFill>
                  <a:srgbClr val="000000"/>
                </a:solidFill>
                <a:latin typeface="Menlo-Regular" charset="0"/>
              </a:rPr>
              <a:t>, </a:t>
            </a:r>
            <a:r>
              <a:rPr lang="en-US" dirty="0" err="1">
                <a:solidFill>
                  <a:srgbClr val="000000"/>
                </a:solidFill>
                <a:latin typeface="Menlo-Regular" charset="0"/>
              </a:rPr>
              <a:t>views.GameView.as_view</a:t>
            </a:r>
            <a:r>
              <a:rPr lang="en-US" dirty="0" smtClean="0">
                <a:solidFill>
                  <a:srgbClr val="000000"/>
                </a:solidFill>
                <a:latin typeface="Menlo-Regular" charset="0"/>
              </a:rPr>
              <a:t>())</a:t>
            </a:r>
            <a:endParaRPr lang="en-US" dirty="0"/>
          </a:p>
        </p:txBody>
      </p:sp>
    </p:spTree>
    <p:extLst>
      <p:ext uri="{BB962C8B-B14F-4D97-AF65-F5344CB8AC3E}">
        <p14:creationId xmlns:p14="http://schemas.microsoft.com/office/powerpoint/2010/main" val="3333898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 Inheritance</a:t>
            </a:r>
            <a:endParaRPr lang="en-US" dirty="0"/>
          </a:p>
        </p:txBody>
      </p:sp>
      <p:sp>
        <p:nvSpPr>
          <p:cNvPr id="4" name="Text Placeholder 3"/>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/2.2/ref/</a:t>
            </a:r>
            <a:r>
              <a:rPr lang="en-US" dirty="0" err="1"/>
              <a:t>urlresolvers</a:t>
            </a:r>
            <a:r>
              <a:rPr lang="en-US" dirty="0"/>
              <a:t>/</a:t>
            </a:r>
          </a:p>
        </p:txBody>
      </p:sp>
    </p:spTree>
    <p:extLst>
      <p:ext uri="{BB962C8B-B14F-4D97-AF65-F5344CB8AC3E}">
        <p14:creationId xmlns:p14="http://schemas.microsoft.com/office/powerpoint/2010/main" val="21167308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Review Python Object-Oriented Programming</a:t>
            </a:r>
            <a:endParaRPr lang="en-US" dirty="0"/>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9165248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vert="horz" lIns="28067" tIns="28067" rIns="28067" bIns="28067" rtlCol="0" anchor="ctr" anchorCtr="0">
            <a:noAutofit/>
          </a:bodyPr>
          <a:lstStyle/>
          <a:p>
            <a:pPr algn="ctr">
              <a:lnSpc>
                <a:spcPct val="100000"/>
              </a:lnSpc>
              <a:spcBef>
                <a:spcPts val="0"/>
              </a:spcBef>
              <a:buClr>
                <a:srgbClr val="FF9300"/>
              </a:buClr>
              <a:buSzPct val="25000"/>
            </a:pPr>
            <a:r>
              <a:rPr lang="en" sz="6267">
                <a:solidFill>
                  <a:srgbClr val="FFD966"/>
                </a:solidFill>
                <a:sym typeface="Cabin"/>
              </a:rPr>
              <a:t>Inheritance</a:t>
            </a:r>
          </a:p>
        </p:txBody>
      </p:sp>
      <p:sp>
        <p:nvSpPr>
          <p:cNvPr id="505" name="Shape 505"/>
          <p:cNvSpPr txBox="1">
            <a:spLocks noGrp="1"/>
          </p:cNvSpPr>
          <p:nvPr>
            <p:ph type="body" idx="1"/>
          </p:nvPr>
        </p:nvSpPr>
        <p:spPr>
          <a:xfrm>
            <a:off x="838200" y="1825625"/>
            <a:ext cx="10515600" cy="3288816"/>
          </a:xfrm>
          <a:prstGeom prst="rect">
            <a:avLst/>
          </a:prstGeom>
          <a:noFill/>
          <a:ln>
            <a:noFill/>
          </a:ln>
        </p:spPr>
        <p:txBody>
          <a:bodyPr vert="horz" lIns="28067" tIns="28067" rIns="28067" bIns="28067" rtlCol="0" anchor="ctr" anchorCtr="0">
            <a:noAutofit/>
          </a:bodyPr>
          <a:lstStyle/>
          <a:p>
            <a:pPr marL="609585" indent="-499521">
              <a:lnSpc>
                <a:spcPct val="100000"/>
              </a:lnSpc>
              <a:spcBef>
                <a:spcPts val="0"/>
              </a:spcBef>
              <a:buSzPct val="100000"/>
              <a:buFont typeface="Cabin"/>
            </a:pPr>
            <a:r>
              <a:rPr lang="en" sz="3067" dirty="0">
                <a:solidFill>
                  <a:srgbClr val="FFFFFF"/>
                </a:solidFill>
                <a:sym typeface="Cabin"/>
              </a:rPr>
              <a:t>When we make a new </a:t>
            </a:r>
            <a:r>
              <a:rPr lang="en-US" sz="3067" dirty="0" smtClean="0">
                <a:solidFill>
                  <a:srgbClr val="FFFFFF"/>
                </a:solidFill>
                <a:sym typeface="Cabin"/>
              </a:rPr>
              <a:t>template </a:t>
            </a:r>
            <a:r>
              <a:rPr lang="en" sz="3067" dirty="0" smtClean="0">
                <a:solidFill>
                  <a:srgbClr val="FFFFFF"/>
                </a:solidFill>
                <a:sym typeface="Cabin"/>
              </a:rPr>
              <a:t>- </a:t>
            </a:r>
            <a:r>
              <a:rPr lang="en" sz="3067" dirty="0">
                <a:solidFill>
                  <a:srgbClr val="FFFFFF"/>
                </a:solidFill>
                <a:sym typeface="Cabin"/>
              </a:rPr>
              <a:t>we can </a:t>
            </a:r>
            <a:r>
              <a:rPr lang="en-US" sz="3067" dirty="0" smtClean="0">
                <a:solidFill>
                  <a:srgbClr val="FFFFFF"/>
                </a:solidFill>
                <a:sym typeface="Cabin"/>
              </a:rPr>
              <a:t>extend </a:t>
            </a:r>
            <a:r>
              <a:rPr lang="en" sz="3067" dirty="0" smtClean="0">
                <a:solidFill>
                  <a:srgbClr val="FFFFFF"/>
                </a:solidFill>
                <a:sym typeface="Cabin"/>
              </a:rPr>
              <a:t>an </a:t>
            </a:r>
            <a:r>
              <a:rPr lang="en" sz="3067" dirty="0">
                <a:solidFill>
                  <a:srgbClr val="FFFFFF"/>
                </a:solidFill>
                <a:sym typeface="Cabin"/>
              </a:rPr>
              <a:t>existing </a:t>
            </a:r>
            <a:r>
              <a:rPr lang="en-US" sz="3067" dirty="0" smtClean="0">
                <a:solidFill>
                  <a:srgbClr val="FFFFFF"/>
                </a:solidFill>
                <a:sym typeface="Cabin"/>
              </a:rPr>
              <a:t>template </a:t>
            </a:r>
            <a:r>
              <a:rPr lang="en" sz="3067" dirty="0" smtClean="0">
                <a:solidFill>
                  <a:srgbClr val="FFFFFF"/>
                </a:solidFill>
                <a:sym typeface="Cabin"/>
              </a:rPr>
              <a:t>and </a:t>
            </a:r>
            <a:r>
              <a:rPr lang="en" sz="3067" dirty="0">
                <a:solidFill>
                  <a:srgbClr val="FFFFFF"/>
                </a:solidFill>
                <a:sym typeface="Cabin"/>
              </a:rPr>
              <a:t>then add our own little bit to make our new class</a:t>
            </a:r>
          </a:p>
          <a:p>
            <a:pPr marL="609585" indent="-499521">
              <a:lnSpc>
                <a:spcPct val="100000"/>
              </a:lnSpc>
              <a:spcBef>
                <a:spcPts val="1867"/>
              </a:spcBef>
              <a:buClr>
                <a:srgbClr val="FFFFFF"/>
              </a:buClr>
              <a:buSzPct val="100000"/>
              <a:buFont typeface="Cabin"/>
            </a:pPr>
            <a:r>
              <a:rPr lang="en" sz="3067" dirty="0">
                <a:solidFill>
                  <a:srgbClr val="FFFFFF"/>
                </a:solidFill>
                <a:sym typeface="Cabin"/>
              </a:rPr>
              <a:t>Another form of store and reuse</a:t>
            </a:r>
          </a:p>
          <a:p>
            <a:pPr marL="609585" indent="-499521">
              <a:lnSpc>
                <a:spcPct val="100000"/>
              </a:lnSpc>
              <a:spcBef>
                <a:spcPts val="1867"/>
              </a:spcBef>
              <a:buClr>
                <a:srgbClr val="FFFFFF"/>
              </a:buClr>
              <a:buSzPct val="100000"/>
              <a:buFont typeface="Cabin"/>
            </a:pPr>
            <a:r>
              <a:rPr lang="en-US" sz="3067" dirty="0" smtClean="0">
                <a:solidFill>
                  <a:srgbClr val="FFFFFF"/>
                </a:solidFill>
                <a:sym typeface="Cabin"/>
              </a:rPr>
              <a:t>Don't Repeat Yourself (DRY)</a:t>
            </a:r>
            <a:endParaRPr lang="en" sz="3067" dirty="0">
              <a:solidFill>
                <a:srgbClr val="FFFFFF"/>
              </a:solidFill>
              <a:sym typeface="Cabin"/>
            </a:endParaRPr>
          </a:p>
        </p:txBody>
      </p:sp>
      <p:sp>
        <p:nvSpPr>
          <p:cNvPr id="2" name="Rectangle 1"/>
          <p:cNvSpPr/>
          <p:nvPr/>
        </p:nvSpPr>
        <p:spPr>
          <a:xfrm>
            <a:off x="3218618" y="5249378"/>
            <a:ext cx="5475794" cy="369332"/>
          </a:xfrm>
          <a:prstGeom prst="rect">
            <a:avLst/>
          </a:prstGeom>
        </p:spPr>
        <p:txBody>
          <a:bodyPr wrap="none">
            <a:spAutoFit/>
          </a:bodyPr>
          <a:lstStyle/>
          <a:p>
            <a:r>
              <a:rPr lang="en-US" dirty="0"/>
              <a:t>https://</a:t>
            </a:r>
            <a:r>
              <a:rPr lang="en-US" dirty="0" err="1"/>
              <a:t>en.wikipedia.org</a:t>
            </a:r>
            <a:r>
              <a:rPr lang="en-US" dirty="0"/>
              <a:t>/wiki/Don%27t_repeat_yourself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5667" y="494241"/>
            <a:ext cx="1998133" cy="1331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019346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6" name="Render…"/>
          <p:cNvSpPr/>
          <p:nvPr/>
        </p:nvSpPr>
        <p:spPr>
          <a:xfrm>
            <a:off x="5393564" y="892237"/>
            <a:ext cx="1301062"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p>
          <a:p>
            <a:pPr algn="ctr" defTabSz="800100">
              <a:defRPr sz="5600">
                <a:solidFill>
                  <a:srgbClr val="FFFB00"/>
                </a:solidFill>
                <a:latin typeface="+mn-lt"/>
                <a:ea typeface="+mn-ea"/>
                <a:cs typeface="+mn-cs"/>
                <a:sym typeface="Gill Sans"/>
              </a:defRPr>
            </a:pPr>
            <a:r>
              <a:rPr sz="3200" dirty="0"/>
              <a:t>Data</a:t>
            </a:r>
          </a:p>
        </p:txBody>
      </p:sp>
      <p:sp>
        <p:nvSpPr>
          <p:cNvPr id="7" name="Line"/>
          <p:cNvSpPr/>
          <p:nvPr/>
        </p:nvSpPr>
        <p:spPr>
          <a:xfrm flipH="1" flipV="1">
            <a:off x="6332484" y="1994883"/>
            <a:ext cx="724285" cy="688462"/>
          </a:xfrm>
          <a:prstGeom prst="line">
            <a:avLst/>
          </a:prstGeom>
          <a:ln w="152400">
            <a:solidFill>
              <a:srgbClr val="FFFB00"/>
            </a:solidFill>
            <a:miter lim="400000"/>
            <a:headEnd type="triangle"/>
          </a:ln>
        </p:spPr>
        <p:txBody>
          <a:bodyPr lIns="0" tIns="0" rIns="0" bIns="0"/>
          <a:lstStyle/>
          <a:p>
            <a:endParaRPr sz="3200"/>
          </a:p>
        </p:txBody>
      </p:sp>
      <p:sp>
        <p:nvSpPr>
          <p:cNvPr id="8" name="Line"/>
          <p:cNvSpPr/>
          <p:nvPr/>
        </p:nvSpPr>
        <p:spPr>
          <a:xfrm flipV="1">
            <a:off x="8835037" y="1979714"/>
            <a:ext cx="921118" cy="742012"/>
          </a:xfrm>
          <a:prstGeom prst="line">
            <a:avLst/>
          </a:prstGeom>
          <a:ln w="152400">
            <a:solidFill>
              <a:srgbClr val="FFFB00"/>
            </a:solidFill>
            <a:miter lim="400000"/>
            <a:headEnd type="triangle"/>
          </a:ln>
        </p:spPr>
        <p:txBody>
          <a:bodyPr lIns="0" tIns="0" rIns="0" bIns="0"/>
          <a:lstStyle/>
          <a:p>
            <a:endParaRPr sz="3200"/>
          </a:p>
        </p:txBody>
      </p:sp>
      <p:sp>
        <p:nvSpPr>
          <p:cNvPr id="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0" y="365125"/>
            <a:ext cx="3562405" cy="1325563"/>
          </a:xfrm>
        </p:spPr>
        <p:txBody>
          <a:bodyPr/>
          <a:lstStyle/>
          <a:p>
            <a:r>
              <a:rPr lang="en-US"/>
              <a:t>Template Inheritance</a:t>
            </a:r>
            <a:endParaRPr lang="en-US" dirty="0"/>
          </a:p>
        </p:txBody>
      </p:sp>
      <p:sp>
        <p:nvSpPr>
          <p:cNvPr id="11" name="Template"/>
          <p:cNvSpPr/>
          <p:nvPr/>
        </p:nvSpPr>
        <p:spPr>
          <a:xfrm>
            <a:off x="7258881" y="547023"/>
            <a:ext cx="164083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lang="en-US" sz="3200" dirty="0">
                <a:solidFill>
                  <a:srgbClr val="00FDFF"/>
                </a:solidFill>
              </a:rPr>
              <a:t>Base</a:t>
            </a:r>
          </a:p>
          <a:p>
            <a:r>
              <a:rPr sz="3200" dirty="0">
                <a:solidFill>
                  <a:srgbClr val="00FDFF"/>
                </a:solidFill>
              </a:rPr>
              <a:t>Template</a:t>
            </a:r>
          </a:p>
        </p:txBody>
      </p:sp>
      <p:sp>
        <p:nvSpPr>
          <p:cNvPr id="12" name="Line"/>
          <p:cNvSpPr/>
          <p:nvPr/>
        </p:nvSpPr>
        <p:spPr>
          <a:xfrm flipV="1">
            <a:off x="7908759" y="1634499"/>
            <a:ext cx="133094" cy="1048845"/>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147730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Dispatcher</a:t>
            </a:r>
            <a:endParaRPr lang="en-US" dirty="0"/>
          </a:p>
        </p:txBody>
      </p:sp>
      <p:sp>
        <p:nvSpPr>
          <p:cNvPr id="4" name="Rectangle 3"/>
          <p:cNvSpPr/>
          <p:nvPr/>
        </p:nvSpPr>
        <p:spPr>
          <a:xfrm>
            <a:off x="4717448" y="5527411"/>
            <a:ext cx="55188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/2.2/topics/http/</a:t>
            </a:r>
            <a:r>
              <a:rPr lang="en-US" dirty="0" err="1"/>
              <a:t>urls</a:t>
            </a:r>
            <a:r>
              <a:rPr lang="en-US" dirty="0"/>
              <a:t>/</a:t>
            </a:r>
          </a:p>
        </p:txBody>
      </p:sp>
      <p:sp>
        <p:nvSpPr>
          <p:cNvPr id="6" name="Rectangle 5"/>
          <p:cNvSpPr/>
          <p:nvPr/>
        </p:nvSpPr>
        <p:spPr>
          <a:xfrm>
            <a:off x="949036" y="1751975"/>
            <a:ext cx="10293927" cy="2862322"/>
          </a:xfrm>
          <a:prstGeom prst="rect">
            <a:avLst/>
          </a:prstGeom>
          <a:solidFill>
            <a:schemeClr val="tx1"/>
          </a:solidFill>
        </p:spPr>
        <p:txBody>
          <a:bodyPr wrap="square">
            <a:spAutoFit/>
          </a:bodyPr>
          <a:lstStyle/>
          <a:p>
            <a:r>
              <a:rPr lang="en-US" sz="2000" dirty="0">
                <a:solidFill>
                  <a:srgbClr val="09442A"/>
                </a:solidFill>
              </a:rPr>
              <a:t>A clean, elegant URL scheme is an important detail in a high-quality Web application. Django lets you design URLs however you want, with no framework limitations</a:t>
            </a:r>
            <a:r>
              <a:rPr lang="en-US" sz="2000" dirty="0" smtClean="0">
                <a:solidFill>
                  <a:srgbClr val="09442A"/>
                </a:solidFill>
              </a:rPr>
              <a:t>.</a:t>
            </a:r>
          </a:p>
          <a:p>
            <a:endParaRPr lang="en-US" sz="2000" dirty="0" smtClean="0">
              <a:solidFill>
                <a:srgbClr val="09442A"/>
              </a:solidFill>
            </a:endParaRPr>
          </a:p>
          <a:p>
            <a:r>
              <a:rPr lang="en-US" sz="2000" dirty="0" smtClean="0">
                <a:solidFill>
                  <a:srgbClr val="09442A"/>
                </a:solidFill>
              </a:rPr>
              <a:t> To </a:t>
            </a:r>
            <a:r>
              <a:rPr lang="en-US" sz="2000" dirty="0">
                <a:solidFill>
                  <a:srgbClr val="09442A"/>
                </a:solidFill>
              </a:rPr>
              <a:t>design URLs for an app, you create a Python module informally called a </a:t>
            </a:r>
            <a:r>
              <a:rPr lang="en-US" sz="2000" dirty="0" err="1">
                <a:solidFill>
                  <a:srgbClr val="09442A"/>
                </a:solidFill>
              </a:rPr>
              <a:t>URLconf</a:t>
            </a:r>
            <a:r>
              <a:rPr lang="en-US" sz="2000" dirty="0">
                <a:solidFill>
                  <a:srgbClr val="09442A"/>
                </a:solidFill>
              </a:rPr>
              <a:t> (URL configuration). This module is pure Python code and is a mapping between URL path expressions to Python functions (your views</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This </a:t>
            </a:r>
            <a:r>
              <a:rPr lang="en-US" sz="2000" dirty="0">
                <a:solidFill>
                  <a:srgbClr val="09442A"/>
                </a:solidFill>
              </a:rPr>
              <a:t>mapping can be as short or as long as needed. It can reference other mappings. And, because it’s pure Python code, it can be constructed dynamically.</a:t>
            </a:r>
          </a:p>
        </p:txBody>
      </p:sp>
    </p:spTree>
    <p:extLst>
      <p:ext uri="{BB962C8B-B14F-4D97-AF65-F5344CB8AC3E}">
        <p14:creationId xmlns:p14="http://schemas.microsoft.com/office/powerpoint/2010/main" val="12385779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8" y="365125"/>
            <a:ext cx="4423611" cy="1325563"/>
          </a:xfrm>
        </p:spPr>
        <p:txBody>
          <a:bodyPr/>
          <a:lstStyle/>
          <a:p>
            <a:pPr algn="ctr"/>
            <a:r>
              <a:rPr lang="en-US" dirty="0"/>
              <a:t>Template Inheritance</a:t>
            </a:r>
          </a:p>
        </p:txBody>
      </p:sp>
      <p:sp>
        <p:nvSpPr>
          <p:cNvPr id="5" name="TextBox 4"/>
          <p:cNvSpPr txBox="1"/>
          <p:nvPr/>
        </p:nvSpPr>
        <p:spPr>
          <a:xfrm>
            <a:off x="834188" y="248590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DFDFD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6" name="TextBox 5"/>
          <p:cNvSpPr txBox="1"/>
          <p:nvPr/>
        </p:nvSpPr>
        <p:spPr>
          <a:xfrm>
            <a:off x="6681534" y="659636"/>
            <a:ext cx="4751622" cy="2062103"/>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smtClean="0">
                <a:solidFill>
                  <a:srgbClr val="C1651C"/>
                </a:solidFill>
                <a:latin typeface="Courier" charset="0"/>
                <a:ea typeface="Courier" charset="0"/>
                <a:cs typeface="Courier" charset="0"/>
              </a:rPr>
              <a:t>title</a:t>
            </a:r>
            <a:r>
              <a:rPr lang="en-US" sz="1600" dirty="0" smtClean="0">
                <a:solidFill>
                  <a:srgbClr val="2EAEBB"/>
                </a:solidFill>
                <a:latin typeface="Courier" charset="0"/>
                <a:ea typeface="Courier" charset="0"/>
                <a:cs typeface="Courier" charset="0"/>
              </a:rPr>
              <a:t>&gt;</a:t>
            </a:r>
            <a:r>
              <a:rPr lang="en-US" sz="1600" dirty="0" smtClean="0">
                <a:solidFill>
                  <a:srgbClr val="C814C9"/>
                </a:solidFill>
                <a:latin typeface="Courier" charset="0"/>
                <a:ea typeface="Courier" charset="0"/>
                <a:cs typeface="Courier" charset="0"/>
              </a:rPr>
              <a:t>Base </a:t>
            </a:r>
            <a:r>
              <a:rPr lang="en-US" sz="1600" dirty="0">
                <a:solidFill>
                  <a:srgbClr val="C814C9"/>
                </a:solidFill>
                <a:latin typeface="Courier" charset="0"/>
                <a:ea typeface="Courier" charset="0"/>
                <a:cs typeface="Courier" charset="0"/>
              </a:rPr>
              <a:t>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7" name="TextBox 6"/>
          <p:cNvSpPr txBox="1"/>
          <p:nvPr/>
        </p:nvSpPr>
        <p:spPr>
          <a:xfrm>
            <a:off x="6681534" y="3538495"/>
            <a:ext cx="4751622" cy="3046988"/>
          </a:xfrm>
          <a:prstGeom prst="rect">
            <a:avLst/>
          </a:prstGeom>
          <a:solidFill>
            <a:schemeClr val="tx1"/>
          </a:solidFill>
        </p:spPr>
        <p:txBody>
          <a:bodyPr wrap="none" rtlCol="0">
            <a:spAutoFit/>
          </a:bodyPr>
          <a:lstStyle/>
          <a:p>
            <a:r>
              <a:rPr lang="en-US" sz="1600" dirty="0">
                <a:solidFill>
                  <a:srgbClr val="A100A3"/>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extends</a:t>
            </a:r>
            <a:r>
              <a:rPr lang="en-US" sz="1600" dirty="0">
                <a:solidFill>
                  <a:srgbClr val="C814C9"/>
                </a:solidFill>
                <a:latin typeface="Courier" charset="0"/>
                <a:ea typeface="Courier" charset="0"/>
                <a:cs typeface="Courier" charset="0"/>
              </a:rPr>
              <a: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base.html</a:t>
            </a:r>
            <a:r>
              <a:rPr lang="en-US" sz="1600" dirty="0">
                <a:solidFill>
                  <a:srgbClr val="B42419"/>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A100A3"/>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p>
          <a:p>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a:t>
            </a:r>
            <a:r>
              <a:rPr lang="en-US" sz="1600" dirty="0">
                <a:solidFill>
                  <a:srgbClr val="C814C9"/>
                </a:solidFill>
                <a:latin typeface="Courier" charset="0"/>
                <a:ea typeface="Courier" charset="0"/>
                <a:cs typeface="Courier" charset="0"/>
              </a:rPr>
              <a:t>{{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C814C9"/>
                </a:solidFill>
                <a:latin typeface="Courier" charset="0"/>
                <a:ea typeface="Courier" charset="0"/>
                <a:cs typeface="Courier" charset="0"/>
              </a:rPr>
              <a:t> guess &lt;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elif</a:t>
            </a:r>
            <a:r>
              <a:rPr lang="en-US" sz="1600" dirty="0">
                <a:solidFill>
                  <a:srgbClr val="C814C9"/>
                </a:solidFill>
                <a:latin typeface="Courier" charset="0"/>
                <a:ea typeface="Courier" charset="0"/>
                <a:cs typeface="Courier" charset="0"/>
              </a:rPr>
              <a:t> guess &gt;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else</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endif</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b="1" dirty="0">
              <a:solidFill>
                <a:srgbClr val="000000"/>
              </a:solidFill>
              <a:latin typeface="Courier" charset="0"/>
              <a:ea typeface="Courier" charset="0"/>
              <a:cs typeface="Courier" charset="0"/>
            </a:endParaRPr>
          </a:p>
        </p:txBody>
      </p:sp>
      <p:sp>
        <p:nvSpPr>
          <p:cNvPr id="8" name="TextBox 7"/>
          <p:cNvSpPr txBox="1"/>
          <p:nvPr/>
        </p:nvSpPr>
        <p:spPr>
          <a:xfrm>
            <a:off x="834188" y="2116570"/>
            <a:ext cx="4647426" cy="400110"/>
          </a:xfrm>
          <a:prstGeom prst="rect">
            <a:avLst/>
          </a:prstGeom>
          <a:noFill/>
        </p:spPr>
        <p:txBody>
          <a:bodyPr wrap="none" rtlCol="0">
            <a:spAutoFit/>
          </a:bodyPr>
          <a:lstStyle/>
          <a:p>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/templates/</a:t>
            </a:r>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a:t>
            </a:r>
            <a:r>
              <a:rPr lang="en-US" sz="2000" b="1" dirty="0" err="1" smtClean="0">
                <a:solidFill>
                  <a:srgbClr val="FFFF00"/>
                </a:solidFill>
                <a:latin typeface="Courier New" charset="0"/>
                <a:ea typeface="Courier New" charset="0"/>
                <a:cs typeface="Courier New" charset="0"/>
              </a:rPr>
              <a:t>cond.html</a:t>
            </a:r>
            <a:endParaRPr lang="en-US" sz="2000" b="1" dirty="0">
              <a:solidFill>
                <a:srgbClr val="FFFF00"/>
              </a:solidFill>
              <a:latin typeface="Courier New" charset="0"/>
              <a:ea typeface="Courier New" charset="0"/>
              <a:cs typeface="Courier New" charset="0"/>
            </a:endParaRPr>
          </a:p>
        </p:txBody>
      </p:sp>
      <p:sp>
        <p:nvSpPr>
          <p:cNvPr id="9" name="TextBox 8"/>
          <p:cNvSpPr txBox="1"/>
          <p:nvPr/>
        </p:nvSpPr>
        <p:spPr>
          <a:xfrm>
            <a:off x="6679066" y="259526"/>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0" name="TextBox 9"/>
          <p:cNvSpPr txBox="1"/>
          <p:nvPr/>
        </p:nvSpPr>
        <p:spPr>
          <a:xfrm>
            <a:off x="6679066" y="3121849"/>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13029431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Your guess was 200&#10;&#10;Too high" title="Screen shot of https://samples.dj4e.com/tmpl/game2/20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64" y="482462"/>
            <a:ext cx="3861288" cy="2529479"/>
          </a:xfrm>
          <a:prstGeom prst="rect">
            <a:avLst/>
          </a:prstGeom>
        </p:spPr>
      </p:pic>
      <p:sp>
        <p:nvSpPr>
          <p:cNvPr id="3" name="Rectangle 2"/>
          <p:cNvSpPr/>
          <p:nvPr/>
        </p:nvSpPr>
        <p:spPr>
          <a:xfrm>
            <a:off x="774984" y="1400043"/>
            <a:ext cx="6603090"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GameView2</a:t>
            </a:r>
            <a:r>
              <a:rPr lang="en-US" sz="1600" dirty="0" smtClean="0">
                <a:solidFill>
                  <a:srgbClr val="000000"/>
                </a:solidFill>
                <a:latin typeface="Courier" charset="0"/>
                <a:ea typeface="Courier" charset="0"/>
                <a:cs typeface="Courier" charset="0"/>
              </a:rPr>
              <a:t>(View</a:t>
            </a:r>
            <a:r>
              <a:rPr lang="en-US"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/cond2.html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736810"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/game2/200</a:t>
            </a:r>
            <a:endParaRPr lang="en-US" sz="2000" dirty="0"/>
          </a:p>
        </p:txBody>
      </p:sp>
      <p:sp>
        <p:nvSpPr>
          <p:cNvPr id="9" name="TextBox 8"/>
          <p:cNvSpPr txBox="1"/>
          <p:nvPr/>
        </p:nvSpPr>
        <p:spPr>
          <a:xfrm>
            <a:off x="760172" y="3740692"/>
            <a:ext cx="4158511" cy="1815882"/>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html</a:t>
            </a:r>
            <a:r>
              <a:rPr lang="en-US" sz="1400" dirty="0">
                <a:solidFill>
                  <a:srgbClr val="1396A3"/>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head</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smtClean="0">
                <a:solidFill>
                  <a:srgbClr val="C1651C"/>
                </a:solidFill>
                <a:latin typeface="Courier" charset="0"/>
                <a:ea typeface="Courier" charset="0"/>
                <a:cs typeface="Courier" charset="0"/>
              </a:rPr>
              <a:t>title</a:t>
            </a:r>
            <a:r>
              <a:rPr lang="en-US" sz="1400" dirty="0" smtClean="0">
                <a:solidFill>
                  <a:srgbClr val="2EAEBB"/>
                </a:solidFill>
                <a:latin typeface="Courier" charset="0"/>
                <a:ea typeface="Courier" charset="0"/>
                <a:cs typeface="Courier" charset="0"/>
              </a:rPr>
              <a:t>&gt;</a:t>
            </a:r>
            <a:r>
              <a:rPr lang="en-US" sz="1400" dirty="0" smtClean="0">
                <a:solidFill>
                  <a:srgbClr val="C814C9"/>
                </a:solidFill>
                <a:latin typeface="Courier" charset="0"/>
                <a:ea typeface="Courier" charset="0"/>
                <a:cs typeface="Courier" charset="0"/>
              </a:rPr>
              <a:t>Base </a:t>
            </a:r>
            <a:r>
              <a:rPr lang="en-US" sz="1400" dirty="0">
                <a:solidFill>
                  <a:srgbClr val="C814C9"/>
                </a:solidFill>
                <a:latin typeface="Courier" charset="0"/>
                <a:ea typeface="Courier" charset="0"/>
                <a:cs typeface="Courier" charset="0"/>
              </a:rPr>
              <a:t>template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head</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body</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body</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html</a:t>
            </a:r>
            <a:r>
              <a:rPr lang="mr-IN" sz="1400" dirty="0">
                <a:solidFill>
                  <a:srgbClr val="2EAEBB"/>
                </a:solidFill>
                <a:latin typeface="Courier" charset="0"/>
                <a:ea typeface="Courier" charset="0"/>
                <a:cs typeface="Courier" charset="0"/>
              </a:rPr>
              <a:t>&gt;</a:t>
            </a:r>
            <a:endParaRPr lang="en-US" sz="1400" b="1" dirty="0">
              <a:solidFill>
                <a:srgbClr val="000000"/>
              </a:solidFill>
              <a:latin typeface="Courier" charset="0"/>
              <a:ea typeface="Courier" charset="0"/>
              <a:cs typeface="Courier" charset="0"/>
            </a:endParaRPr>
          </a:p>
        </p:txBody>
      </p:sp>
      <p:sp>
        <p:nvSpPr>
          <p:cNvPr id="10" name="TextBox 9"/>
          <p:cNvSpPr txBox="1"/>
          <p:nvPr/>
        </p:nvSpPr>
        <p:spPr>
          <a:xfrm>
            <a:off x="5841748" y="3228532"/>
            <a:ext cx="4158511" cy="2677656"/>
          </a:xfrm>
          <a:prstGeom prst="rect">
            <a:avLst/>
          </a:prstGeom>
          <a:solidFill>
            <a:schemeClr val="tx1"/>
          </a:solidFill>
        </p:spPr>
        <p:txBody>
          <a:bodyPr wrap="none" rtlCol="0">
            <a:spAutoFit/>
          </a:bodyPr>
          <a:lstStyle/>
          <a:p>
            <a:r>
              <a:rPr lang="en-US" sz="1400" dirty="0">
                <a:solidFill>
                  <a:srgbClr val="A100A3"/>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extends</a:t>
            </a:r>
            <a:r>
              <a:rPr lang="en-US" sz="1400" dirty="0">
                <a:solidFill>
                  <a:srgbClr val="C814C9"/>
                </a:solidFill>
                <a:latin typeface="Courier" charset="0"/>
                <a:ea typeface="Courier" charset="0"/>
                <a:cs typeface="Courier" charset="0"/>
              </a:rPr>
              <a:t> </a:t>
            </a:r>
            <a:r>
              <a:rPr lang="en-US" sz="1400" dirty="0" smtClean="0">
                <a:solidFill>
                  <a:srgbClr val="B42419"/>
                </a:solidFill>
                <a:latin typeface="Courier" charset="0"/>
                <a:ea typeface="Courier" charset="0"/>
                <a:cs typeface="Courier" charset="0"/>
              </a:rPr>
              <a:t>"</a:t>
            </a:r>
            <a:r>
              <a:rPr lang="en-US" sz="1400" dirty="0" err="1" smtClean="0">
                <a:solidFill>
                  <a:srgbClr val="B42419"/>
                </a:solidFill>
                <a:latin typeface="Courier" charset="0"/>
                <a:ea typeface="Courier" charset="0"/>
                <a:cs typeface="Courier" charset="0"/>
              </a:rPr>
              <a:t>tmpl</a:t>
            </a:r>
            <a:r>
              <a:rPr lang="en-US" sz="1400" dirty="0" smtClean="0">
                <a:solidFill>
                  <a:srgbClr val="B42419"/>
                </a:solidFill>
                <a:latin typeface="Courier" charset="0"/>
                <a:ea typeface="Courier" charset="0"/>
                <a:cs typeface="Courier" charset="0"/>
              </a:rPr>
              <a:t>/</a:t>
            </a:r>
            <a:r>
              <a:rPr lang="en-US" sz="1400" dirty="0" err="1" smtClean="0">
                <a:solidFill>
                  <a:srgbClr val="B42419"/>
                </a:solidFill>
                <a:latin typeface="Courier" charset="0"/>
                <a:ea typeface="Courier" charset="0"/>
                <a:cs typeface="Courier" charset="0"/>
              </a:rPr>
              <a:t>base.html</a:t>
            </a:r>
            <a:r>
              <a:rPr lang="en-US" sz="1400" dirty="0">
                <a:solidFill>
                  <a:srgbClr val="B42419"/>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A100A3"/>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p>
          <a:p>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Your guess was </a:t>
            </a:r>
            <a:r>
              <a:rPr lang="en-US" sz="1400" dirty="0">
                <a:solidFill>
                  <a:srgbClr val="C814C9"/>
                </a:solidFill>
                <a:latin typeface="Courier" charset="0"/>
                <a:ea typeface="Courier" charset="0"/>
                <a:cs typeface="Courier" charset="0"/>
              </a:rPr>
              <a:t>{{ guess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if</a:t>
            </a:r>
            <a:r>
              <a:rPr lang="en-US" sz="1400" dirty="0">
                <a:solidFill>
                  <a:srgbClr val="C814C9"/>
                </a:solidFill>
                <a:latin typeface="Courier" charset="0"/>
                <a:ea typeface="Courier" charset="0"/>
                <a:cs typeface="Courier" charset="0"/>
              </a:rPr>
              <a:t> guess &lt;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low</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elif</a:t>
            </a:r>
            <a:r>
              <a:rPr lang="en-US" sz="1400" dirty="0">
                <a:solidFill>
                  <a:srgbClr val="C814C9"/>
                </a:solidFill>
                <a:latin typeface="Courier" charset="0"/>
                <a:ea typeface="Courier" charset="0"/>
                <a:cs typeface="Courier" charset="0"/>
              </a:rPr>
              <a:t> guess &gt;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high</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else</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Just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right</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endif</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b="1" dirty="0">
              <a:solidFill>
                <a:srgbClr val="000000"/>
              </a:solidFill>
              <a:latin typeface="Courier" charset="0"/>
              <a:ea typeface="Courier" charset="0"/>
              <a:cs typeface="Courier" charset="0"/>
            </a:endParaRPr>
          </a:p>
        </p:txBody>
      </p:sp>
      <p:sp>
        <p:nvSpPr>
          <p:cNvPr id="11" name="TextBox 10"/>
          <p:cNvSpPr txBox="1"/>
          <p:nvPr/>
        </p:nvSpPr>
        <p:spPr>
          <a:xfrm>
            <a:off x="757704" y="3340582"/>
            <a:ext cx="4647426" cy="400110"/>
          </a:xfrm>
          <a:prstGeom prst="rect">
            <a:avLst/>
          </a:prstGeom>
          <a:noFill/>
        </p:spPr>
        <p:txBody>
          <a:bodyPr wrap="none" rtlCol="0">
            <a:spAutoFit/>
          </a:bodyPr>
          <a:lstStyle/>
          <a:p>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/templates/</a:t>
            </a:r>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a:t>
            </a:r>
            <a:r>
              <a:rPr lang="en-US" sz="2000" b="1" dirty="0" err="1" smtClean="0">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2" name="TextBox 11"/>
          <p:cNvSpPr txBox="1"/>
          <p:nvPr/>
        </p:nvSpPr>
        <p:spPr>
          <a:xfrm>
            <a:off x="5839280" y="2811886"/>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5953321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URL Mapping / Reversing</a:t>
            </a:r>
            <a:endParaRPr lang="en-US" dirty="0"/>
          </a:p>
        </p:txBody>
      </p:sp>
      <p:sp>
        <p:nvSpPr>
          <p:cNvPr id="4" name="Text Placeholder 3"/>
          <p:cNvSpPr>
            <a:spLocks noGrp="1"/>
          </p:cNvSpPr>
          <p:nvPr>
            <p:ph type="body" idx="1"/>
          </p:nvPr>
        </p:nvSpPr>
        <p:spPr/>
        <p:txBody>
          <a:bodyPr/>
          <a:lstStyle/>
          <a:p>
            <a:r>
              <a:rPr lang="en-US" dirty="0"/>
              <a:t>https://samples.dj4e.com/route/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12583553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5" idx="1"/>
          </p:cNvCxnSpPr>
          <p:nvPr/>
        </p:nvCxnSpPr>
        <p:spPr>
          <a:xfrm flipH="1">
            <a:off x="7433845" y="1610800"/>
            <a:ext cx="1404867" cy="1566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a:endCxn id="14" idx="2"/>
          </p:cNvCxnSpPr>
          <p:nvPr/>
        </p:nvCxnSpPr>
        <p:spPr>
          <a:xfrm flipV="1">
            <a:off x="8664626" y="3966793"/>
            <a:ext cx="473108" cy="44834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5" idx="2"/>
          </p:cNvCxnSpPr>
          <p:nvPr/>
        </p:nvCxnSpPr>
        <p:spPr>
          <a:xfrm>
            <a:off x="9558710" y="1835866"/>
            <a:ext cx="1214874" cy="106832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9991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Reverse Resolution of URLs</a:t>
            </a:r>
            <a:endParaRPr lang="en-US" dirty="0"/>
          </a:p>
        </p:txBody>
      </p:sp>
      <p:sp>
        <p:nvSpPr>
          <p:cNvPr id="6" name="Rectangle 5"/>
          <p:cNvSpPr/>
          <p:nvPr/>
        </p:nvSpPr>
        <p:spPr>
          <a:xfrm>
            <a:off x="838200" y="1551206"/>
            <a:ext cx="10515600" cy="3970318"/>
          </a:xfrm>
          <a:prstGeom prst="rect">
            <a:avLst/>
          </a:prstGeom>
          <a:solidFill>
            <a:schemeClr val="tx1"/>
          </a:solidFill>
        </p:spPr>
        <p:txBody>
          <a:bodyPr wrap="square">
            <a:spAutoFit/>
          </a:bodyPr>
          <a:lstStyle/>
          <a:p>
            <a:r>
              <a:rPr lang="en-US" dirty="0">
                <a:solidFill>
                  <a:srgbClr val="09442A"/>
                </a:solidFill>
              </a:rPr>
              <a:t>A common need when working on a Django project is the possibility to obtain URLs in their final forms either for embedding in generated content </a:t>
            </a:r>
            <a:r>
              <a:rPr lang="en-US" dirty="0" smtClean="0">
                <a:solidFill>
                  <a:srgbClr val="09442A"/>
                </a:solidFill>
              </a:rPr>
              <a:t> </a:t>
            </a:r>
            <a:r>
              <a:rPr lang="en-US" dirty="0">
                <a:solidFill>
                  <a:srgbClr val="09442A"/>
                </a:solidFill>
              </a:rPr>
              <a:t>or for handling of the navigation flow on the server side (redirections, etc</a:t>
            </a:r>
            <a:r>
              <a:rPr lang="en-US" dirty="0" smtClean="0">
                <a:solidFill>
                  <a:srgbClr val="09442A"/>
                </a:solidFill>
              </a:rPr>
              <a:t>.)</a:t>
            </a:r>
          </a:p>
          <a:p>
            <a:endParaRPr lang="en-US" dirty="0">
              <a:solidFill>
                <a:srgbClr val="09442A"/>
              </a:solidFill>
            </a:endParaRPr>
          </a:p>
          <a:p>
            <a:r>
              <a:rPr lang="en-US" dirty="0">
                <a:solidFill>
                  <a:srgbClr val="09442A"/>
                </a:solidFill>
              </a:rPr>
              <a:t>It is strongly desirable to avoid hard-coding these URLs </a:t>
            </a:r>
            <a:r>
              <a:rPr lang="en-US" dirty="0" smtClean="0">
                <a:solidFill>
                  <a:srgbClr val="09442A"/>
                </a:solidFill>
              </a:rPr>
              <a:t>. Equally </a:t>
            </a:r>
            <a:r>
              <a:rPr lang="en-US" dirty="0">
                <a:solidFill>
                  <a:srgbClr val="09442A"/>
                </a:solidFill>
              </a:rPr>
              <a:t>dangerous is devising ad-hoc mechanisms to generate URLs that are parallel to the design described by the </a:t>
            </a:r>
            <a:r>
              <a:rPr lang="en-US" dirty="0" err="1">
                <a:solidFill>
                  <a:srgbClr val="09442A"/>
                </a:solidFill>
              </a:rPr>
              <a:t>URLconf</a:t>
            </a:r>
            <a:r>
              <a:rPr lang="en-US" dirty="0">
                <a:solidFill>
                  <a:srgbClr val="09442A"/>
                </a:solidFill>
              </a:rPr>
              <a:t>, which can result in the production of URLs that become stale over </a:t>
            </a:r>
            <a:r>
              <a:rPr lang="en-US" dirty="0" smtClean="0">
                <a:solidFill>
                  <a:srgbClr val="09442A"/>
                </a:solidFill>
              </a:rPr>
              <a:t>time.</a:t>
            </a:r>
          </a:p>
          <a:p>
            <a:endParaRPr lang="en-US" dirty="0">
              <a:solidFill>
                <a:srgbClr val="09442A"/>
              </a:solidFill>
            </a:endParaRPr>
          </a:p>
          <a:p>
            <a:r>
              <a:rPr lang="en-US" dirty="0">
                <a:solidFill>
                  <a:srgbClr val="09442A"/>
                </a:solidFill>
              </a:rPr>
              <a:t>In other words, what’s needed is a DRY mechanism. Among other advantages it would allow evolution of the URL design without having to go over all the project source code to search and replace outdated URLs</a:t>
            </a:r>
            <a:r>
              <a:rPr lang="en-US" dirty="0" smtClean="0">
                <a:solidFill>
                  <a:srgbClr val="09442A"/>
                </a:solidFill>
              </a:rPr>
              <a:t>.</a:t>
            </a:r>
          </a:p>
          <a:p>
            <a:endParaRPr lang="en-US" dirty="0">
              <a:solidFill>
                <a:srgbClr val="09442A"/>
              </a:solidFill>
            </a:endParaRPr>
          </a:p>
          <a:p>
            <a:r>
              <a:rPr lang="en-US" dirty="0">
                <a:solidFill>
                  <a:srgbClr val="09442A"/>
                </a:solidFill>
              </a:rPr>
              <a:t>The primary piece of </a:t>
            </a:r>
            <a:r>
              <a:rPr lang="en-US" dirty="0" smtClean="0">
                <a:solidFill>
                  <a:srgbClr val="09442A"/>
                </a:solidFill>
              </a:rPr>
              <a:t>information </a:t>
            </a:r>
            <a:r>
              <a:rPr lang="en-US" dirty="0">
                <a:solidFill>
                  <a:srgbClr val="09442A"/>
                </a:solidFill>
              </a:rPr>
              <a:t>we have available to get a URL is an identification (e.g. the name) of the view in charge of handling it. Other pieces of information that necessarily must participate in the lookup of the right URL are the types (positional, keyword) and values of the view arguments.</a:t>
            </a:r>
          </a:p>
        </p:txBody>
      </p:sp>
      <p:sp>
        <p:nvSpPr>
          <p:cNvPr id="7" name="Rectangle 6"/>
          <p:cNvSpPr/>
          <p:nvPr/>
        </p:nvSpPr>
        <p:spPr>
          <a:xfrm>
            <a:off x="838200" y="5661006"/>
            <a:ext cx="10515600"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9658303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952351"/>
            <a:ext cx="10110061" cy="1477328"/>
          </a:xfrm>
          <a:prstGeom prst="rect">
            <a:avLst/>
          </a:prstGeom>
          <a:solidFill>
            <a:schemeClr val="tx1"/>
          </a:solidFill>
        </p:spPr>
        <p:txBody>
          <a:bodyPr wrap="square">
            <a:spAutoFit/>
          </a:bodyPr>
          <a:lstStyle/>
          <a:p>
            <a:r>
              <a:rPr lang="en-US" dirty="0" err="1" smtClean="0">
                <a:solidFill>
                  <a:srgbClr val="000000"/>
                </a:solidFill>
                <a:latin typeface="Courier" charset="0"/>
                <a:ea typeface="Courier" charset="0"/>
                <a:cs typeface="Courier" charset="0"/>
              </a:rPr>
              <a:t>urlpatterns</a:t>
            </a:r>
            <a:r>
              <a:rPr lang="en-US" dirty="0" smtClean="0">
                <a:solidFill>
                  <a:srgbClr val="000000"/>
                </a:solidFill>
                <a:latin typeface="Courier" charset="0"/>
                <a:ea typeface="Courier" charset="0"/>
                <a:cs typeface="Courier" charset="0"/>
              </a:rPr>
              <a:t> </a:t>
            </a:r>
            <a:r>
              <a:rPr lang="en-US"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'route/</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'first'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views.FirstView.as_view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'first-view'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'second'</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views.SecondView.as_view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'second-view'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TextBox 3"/>
          <p:cNvSpPr txBox="1"/>
          <p:nvPr/>
        </p:nvSpPr>
        <p:spPr>
          <a:xfrm>
            <a:off x="635431" y="470390"/>
            <a:ext cx="2745752"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urls.py</a:t>
            </a:r>
            <a:endParaRPr lang="en-US" dirty="0">
              <a:solidFill>
                <a:srgbClr val="FFFF00"/>
              </a:solidFill>
            </a:endParaRPr>
          </a:p>
        </p:txBody>
      </p:sp>
      <p:pic>
        <p:nvPicPr>
          <p:cNvPr id="2" name="Picture 1"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385" y="3204887"/>
            <a:ext cx="3702989" cy="3067346"/>
          </a:xfrm>
          <a:prstGeom prst="rect">
            <a:avLst/>
          </a:prstGeom>
        </p:spPr>
      </p:pic>
      <p:pic>
        <p:nvPicPr>
          <p:cNvPr id="5" name="Picture 4" descr="Reverse URLs&#10;&#10;    route:first-view&#10;    /gview/cats (x1 from context)&#10;    /gview/dogs (x2 from context)&#10;    /gview/dog/42 (x3 from context)&#10;" title="Screen shot for https://samples.dj4e.com/route/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320" y="3204887"/>
            <a:ext cx="3722817" cy="3083771"/>
          </a:xfrm>
          <a:prstGeom prst="rect">
            <a:avLst/>
          </a:prstGeom>
        </p:spPr>
      </p:pic>
      <p:sp>
        <p:nvSpPr>
          <p:cNvPr id="6" name="TextBox 5"/>
          <p:cNvSpPr txBox="1"/>
          <p:nvPr/>
        </p:nvSpPr>
        <p:spPr>
          <a:xfrm>
            <a:off x="1929827" y="2835555"/>
            <a:ext cx="3284104" cy="369332"/>
          </a:xfrm>
          <a:prstGeom prst="rect">
            <a:avLst/>
          </a:prstGeom>
          <a:noFill/>
        </p:spPr>
        <p:txBody>
          <a:bodyPr wrap="none" rtlCol="0">
            <a:spAutoFit/>
          </a:bodyPr>
          <a:lstStyle/>
          <a:p>
            <a:r>
              <a:rPr lang="en-US" dirty="0">
                <a:solidFill>
                  <a:srgbClr val="FFFF00"/>
                </a:solidFill>
              </a:rPr>
              <a:t>https://samples.dj4e.com/route/</a:t>
            </a:r>
          </a:p>
        </p:txBody>
      </p:sp>
      <p:sp>
        <p:nvSpPr>
          <p:cNvPr id="7" name="TextBox 6"/>
          <p:cNvSpPr txBox="1"/>
          <p:nvPr/>
        </p:nvSpPr>
        <p:spPr>
          <a:xfrm>
            <a:off x="6394675" y="2835555"/>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6138167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2603696"/>
            <a:ext cx="5671683" cy="3046988"/>
          </a:xfrm>
          <a:prstGeom prst="rect">
            <a:avLst/>
          </a:prstGeom>
          <a:solidFill>
            <a:schemeClr val="tx1"/>
          </a:solidFill>
        </p:spPr>
        <p:txBody>
          <a:bodyPr wrap="square">
            <a:spAutoFit/>
          </a:bodyPr>
          <a:lstStyle/>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a</a:t>
            </a:r>
            <a:r>
              <a:rPr lang="en-US" sz="1600" dirty="0">
                <a:solidFill>
                  <a:srgbClr val="2EAEBB"/>
                </a:solidFill>
                <a:latin typeface="Courier" charset="0"/>
                <a:ea typeface="Courier" charset="0"/>
                <a:cs typeface="Courier" charset="0"/>
              </a:rPr>
              <a:t> </a:t>
            </a:r>
            <a:r>
              <a:rPr lang="en-US" sz="1600" dirty="0" err="1">
                <a:solidFill>
                  <a:srgbClr val="2FB41D"/>
                </a:solidFill>
                <a:latin typeface="Courier" charset="0"/>
                <a:ea typeface="Courier" charset="0"/>
                <a:cs typeface="Courier" charset="0"/>
              </a:rPr>
              <a:t>href</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smtClean="0">
                <a:solidFill>
                  <a:srgbClr val="B42419"/>
                </a:solidFill>
                <a:latin typeface="Courier" charset="0"/>
                <a:ea typeface="Courier" charset="0"/>
                <a:cs typeface="Courier" charset="0"/>
              </a:rPr>
              <a:t>route/second"</a:t>
            </a:r>
            <a:r>
              <a:rPr lang="en-US" sz="1600" dirty="0" smtClean="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u="sng" dirty="0" err="1" smtClean="0">
                <a:solidFill>
                  <a:srgbClr val="C814C9"/>
                </a:solidFill>
                <a:latin typeface="Courier" charset="0"/>
                <a:ea typeface="Courier" charset="0"/>
                <a:cs typeface="Courier" charset="0"/>
              </a:rPr>
              <a:t>hard-coded</a:t>
            </a:r>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a</a:t>
            </a:r>
            <a:r>
              <a:rPr lang="mr-IN" sz="1600" u="sng" dirty="0">
                <a:solidFill>
                  <a:srgbClr val="2EAEBB"/>
                </a:solidFill>
                <a:latin typeface="Courier" charset="0"/>
                <a:ea typeface="Courier" charset="0"/>
                <a:cs typeface="Courier" charset="0"/>
              </a:rPr>
              <a:t>&gt;</a:t>
            </a:r>
            <a:r>
              <a:rPr lang="mr-IN" sz="1600" u="sng" dirty="0">
                <a:solidFill>
                  <a:srgbClr val="C814C9"/>
                </a:solidFill>
                <a:latin typeface="Courier" charset="0"/>
                <a:ea typeface="Courier" charset="0"/>
                <a:cs typeface="Courier" charset="0"/>
              </a:rPr>
              <a:t> </a:t>
            </a:r>
            <a:r>
              <a:rPr lang="mr-IN" sz="1600" u="sng" dirty="0">
                <a:solidFill>
                  <a:srgbClr val="A100A3"/>
                </a:solidFill>
                <a:latin typeface="Courier" charset="0"/>
                <a:ea typeface="Courier" charset="0"/>
                <a:cs typeface="Courier" charset="0"/>
              </a:rPr>
              <a:t>(</a:t>
            </a:r>
            <a:r>
              <a:rPr lang="mr-IN" sz="1600" u="sng" dirty="0" err="1">
                <a:solidFill>
                  <a:srgbClr val="C814C9"/>
                </a:solidFill>
                <a:latin typeface="Courier" charset="0"/>
                <a:ea typeface="Courier" charset="0"/>
                <a:cs typeface="Courier" charset="0"/>
              </a:rPr>
              <a:t>not</a:t>
            </a:r>
            <a:r>
              <a:rPr lang="mr-IN" sz="1600" u="sng" dirty="0">
                <a:solidFill>
                  <a:srgbClr val="C814C9"/>
                </a:solidFill>
                <a:latin typeface="Courier" charset="0"/>
                <a:ea typeface="Courier" charset="0"/>
                <a:cs typeface="Courier" charset="0"/>
              </a:rPr>
              <a:t> DRY</a:t>
            </a:r>
            <a:r>
              <a:rPr lang="mr-IN" sz="1600" u="sng" dirty="0">
                <a:solidFill>
                  <a:srgbClr val="A100A3"/>
                </a:solidFill>
                <a:latin typeface="Courier" charset="0"/>
                <a:ea typeface="Courier" charset="0"/>
                <a:cs typeface="Courier" charset="0"/>
              </a:rPr>
              <a:t>)</a:t>
            </a:r>
            <a:endParaRPr lang="mr-IN"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dirty="0">
              <a:solidFill>
                <a:srgbClr val="2EAEBB"/>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route:first-view</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route:first-view</a:t>
            </a:r>
            <a:r>
              <a:rPr lang="en-US" sz="1600" dirty="0">
                <a:solidFill>
                  <a:srgbClr val="C814C9"/>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a</a:t>
            </a:r>
            <a:r>
              <a:rPr lang="mr-IN" sz="1600" dirty="0">
                <a:solidFill>
                  <a:srgbClr val="2EAEBB"/>
                </a:solidFill>
                <a:latin typeface="Courier" charset="0"/>
                <a:ea typeface="Courier" charset="0"/>
                <a:cs typeface="Courier" charset="0"/>
              </a:rPr>
              <a:t> </a:t>
            </a:r>
            <a:r>
              <a:rPr lang="mr-IN" sz="1600" dirty="0" err="1">
                <a:solidFill>
                  <a:srgbClr val="2FB41D"/>
                </a:solidFill>
                <a:latin typeface="Courier" charset="0"/>
                <a:ea typeface="Courier" charset="0"/>
                <a:cs typeface="Courier" charset="0"/>
              </a:rPr>
              <a:t>href</a:t>
            </a:r>
            <a:r>
              <a:rPr lang="mr-IN" sz="1600" dirty="0">
                <a:solidFill>
                  <a:srgbClr val="2EAEBB"/>
                </a:solidFill>
                <a:latin typeface="Courier" charset="0"/>
                <a:ea typeface="Courier" charset="0"/>
                <a:cs typeface="Courier" charset="0"/>
              </a:rPr>
              <a:t>=</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url</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route:second-view</a:t>
            </a:r>
            <a:r>
              <a:rPr lang="mr-IN" sz="1600" dirty="0">
                <a:solidFill>
                  <a:srgbClr val="B4241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u="sng" dirty="0" err="1" smtClean="0">
                <a:solidFill>
                  <a:srgbClr val="C814C9"/>
                </a:solidFill>
                <a:latin typeface="Courier" charset="0"/>
                <a:ea typeface="Courier" charset="0"/>
                <a:cs typeface="Courier" charset="0"/>
              </a:rPr>
              <a:t>url</a:t>
            </a:r>
            <a:r>
              <a:rPr lang="en-US" sz="1600" u="sng" dirty="0" smtClean="0">
                <a:solidFill>
                  <a:srgbClr val="C814C9"/>
                </a:solidFill>
                <a:latin typeface="Courier" charset="0"/>
                <a:ea typeface="Courier" charset="0"/>
                <a:cs typeface="Courier" charset="0"/>
              </a:rPr>
              <a:t> </a:t>
            </a:r>
            <a:r>
              <a:rPr lang="en-US" sz="1600" u="sng" dirty="0">
                <a:solidFill>
                  <a:srgbClr val="C814C9"/>
                </a:solidFill>
                <a:latin typeface="Courier" charset="0"/>
                <a:ea typeface="Courier" charset="0"/>
                <a:cs typeface="Courier" charset="0"/>
              </a:rPr>
              <a:t>'</a:t>
            </a:r>
            <a:r>
              <a:rPr lang="en-US" sz="1600" u="sng" dirty="0" err="1">
                <a:solidFill>
                  <a:srgbClr val="C814C9"/>
                </a:solidFill>
                <a:latin typeface="Courier" charset="0"/>
                <a:ea typeface="Courier" charset="0"/>
                <a:cs typeface="Courier" charset="0"/>
              </a:rPr>
              <a:t>route:second-view</a:t>
            </a:r>
            <a:r>
              <a:rPr lang="en-US" sz="1600" u="sng" dirty="0">
                <a:solidFill>
                  <a:srgbClr val="C814C9"/>
                </a:solidFill>
                <a:latin typeface="Courier" charset="0"/>
                <a:ea typeface="Courier" charset="0"/>
                <a:cs typeface="Courier" charset="0"/>
              </a:rPr>
              <a:t>'</a:t>
            </a:r>
            <a:r>
              <a:rPr lang="en-US" sz="1600" u="sng" dirty="0">
                <a:solidFill>
                  <a:srgbClr val="2EAEBB"/>
                </a:solidFill>
                <a:latin typeface="Courier" charset="0"/>
                <a:ea typeface="Courier" charset="0"/>
                <a:cs typeface="Courier" charset="0"/>
              </a:rPr>
              <a:t>&lt;/</a:t>
            </a:r>
            <a:r>
              <a:rPr lang="en-US" sz="1600" u="sng" dirty="0">
                <a:solidFill>
                  <a:srgbClr val="C1651C"/>
                </a:solidFill>
                <a:latin typeface="Courier" charset="0"/>
                <a:ea typeface="Courier" charset="0"/>
                <a:cs typeface="Courier" charset="0"/>
              </a:rPr>
              <a:t>a</a:t>
            </a:r>
            <a:r>
              <a:rPr lang="en-US" sz="1600" u="sng" dirty="0">
                <a:solidFill>
                  <a:srgbClr val="2EAEBB"/>
                </a:solidFill>
                <a:latin typeface="Courier" charset="0"/>
                <a:ea typeface="Courier" charset="0"/>
                <a:cs typeface="Courier" charset="0"/>
              </a:rPr>
              <a:t>&gt;</a:t>
            </a:r>
            <a:endParaRPr lang="en-US"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12173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8071644" y="4859633"/>
            <a:ext cx="3645075" cy="1325563"/>
          </a:xfrm>
        </p:spPr>
        <p:txBody>
          <a:bodyPr>
            <a:normAutofit fontScale="90000"/>
          </a:bodyPr>
          <a:lstStyle/>
          <a:p>
            <a:r>
              <a:rPr lang="en-US" dirty="0" smtClean="0"/>
              <a:t>Using the </a:t>
            </a:r>
            <a:r>
              <a:rPr lang="en-US" dirty="0" err="1" smtClean="0"/>
              <a:t>url</a:t>
            </a:r>
            <a:r>
              <a:rPr lang="en-US" dirty="0" smtClean="0"/>
              <a:t> tag in a template</a:t>
            </a:r>
            <a:endParaRPr lang="en-US" dirty="0"/>
          </a:p>
        </p:txBody>
      </p:sp>
      <p:sp>
        <p:nvSpPr>
          <p:cNvPr id="5" name="Rectangle 4"/>
          <p:cNvSpPr/>
          <p:nvPr/>
        </p:nvSpPr>
        <p:spPr>
          <a:xfrm>
            <a:off x="8347322" y="2540190"/>
            <a:ext cx="2735749" cy="584775"/>
          </a:xfrm>
          <a:prstGeom prst="rect">
            <a:avLst/>
          </a:prstGeom>
        </p:spPr>
        <p:txBody>
          <a:bodyPr wrap="none">
            <a:spAutoFit/>
          </a:bodyPr>
          <a:lstStyle/>
          <a:p>
            <a:r>
              <a:rPr lang="en-US" sz="3200" dirty="0" err="1">
                <a:solidFill>
                  <a:srgbClr val="FF40FF"/>
                </a:solidFill>
              </a:rPr>
              <a:t>route</a:t>
            </a:r>
            <a:r>
              <a:rPr lang="en-US" sz="3200" dirty="0" err="1"/>
              <a:t>:</a:t>
            </a:r>
            <a:r>
              <a:rPr lang="en-US" sz="3200" dirty="0" err="1">
                <a:solidFill>
                  <a:srgbClr val="00B0F0"/>
                </a:solidFill>
              </a:rPr>
              <a:t>first-view</a:t>
            </a:r>
            <a:endParaRPr lang="en-US" sz="3200" dirty="0">
              <a:solidFill>
                <a:srgbClr val="00B0F0"/>
              </a:solidFill>
            </a:endParaRPr>
          </a:p>
        </p:txBody>
      </p:sp>
      <p:sp>
        <p:nvSpPr>
          <p:cNvPr id="6" name="TextBox 5"/>
          <p:cNvSpPr txBox="1"/>
          <p:nvPr/>
        </p:nvSpPr>
        <p:spPr>
          <a:xfrm>
            <a:off x="8071644" y="343228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10306897" y="3467484"/>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746888"/>
            <a:ext cx="6921335" cy="1200329"/>
          </a:xfrm>
          <a:prstGeom prst="rect">
            <a:avLst/>
          </a:prstGeom>
          <a:solidFill>
            <a:schemeClr val="tx1"/>
          </a:solidFill>
        </p:spPr>
        <p:txBody>
          <a:bodyPr wrap="square">
            <a:spAutoFit/>
          </a:bodyPr>
          <a:lstStyle/>
          <a:p>
            <a:r>
              <a:rPr lang="en-US" sz="1200" dirty="0" err="1">
                <a:solidFill>
                  <a:srgbClr val="000000"/>
                </a:solidFill>
                <a:latin typeface="Courier" charset="0"/>
                <a:ea typeface="Courier" charset="0"/>
                <a:cs typeface="Courier" charset="0"/>
              </a:rPr>
              <a:t>app_name</a:t>
            </a:r>
            <a:r>
              <a:rPr lang="en-US" sz="1200" dirty="0">
                <a:solidFill>
                  <a:srgbClr val="000000"/>
                </a:solidFill>
                <a:latin typeface="Courier" charset="0"/>
                <a:ea typeface="Courier" charset="0"/>
                <a:cs typeface="Courier" charset="0"/>
              </a:rPr>
              <a:t> = </a:t>
            </a:r>
            <a:r>
              <a:rPr lang="en-US" sz="1200" dirty="0">
                <a:solidFill>
                  <a:srgbClr val="B42419"/>
                </a:solidFill>
                <a:latin typeface="Courier" charset="0"/>
                <a:ea typeface="Courier" charset="0"/>
                <a:cs typeface="Courier" charset="0"/>
              </a:rPr>
              <a:t>'</a:t>
            </a:r>
            <a:r>
              <a:rPr lang="en-US" sz="1200" dirty="0">
                <a:solidFill>
                  <a:srgbClr val="FF40FF"/>
                </a:solidFill>
                <a:latin typeface="Courier" charset="0"/>
                <a:ea typeface="Courier" charset="0"/>
                <a:cs typeface="Courier" charset="0"/>
              </a:rPr>
              <a:t>route</a:t>
            </a:r>
            <a:r>
              <a:rPr lang="en-US" sz="1200" dirty="0">
                <a:solidFill>
                  <a:srgbClr val="B42419"/>
                </a:solidFill>
                <a:latin typeface="Courier" charset="0"/>
                <a:ea typeface="Courier" charset="0"/>
                <a:cs typeface="Courier" charset="0"/>
              </a:rPr>
              <a:t>'</a:t>
            </a:r>
            <a:endParaRPr lang="en-US" sz="1200" dirty="0">
              <a:solidFill>
                <a:srgbClr val="000000"/>
              </a:solidFill>
              <a:latin typeface="Courier" charset="0"/>
              <a:ea typeface="Courier" charset="0"/>
              <a:cs typeface="Courier" charset="0"/>
            </a:endParaRPr>
          </a:p>
          <a:p>
            <a:r>
              <a:rPr lang="en-US" sz="1200" dirty="0" err="1" smtClean="0">
                <a:solidFill>
                  <a:srgbClr val="000000"/>
                </a:solidFill>
                <a:latin typeface="Courier" charset="0"/>
                <a:ea typeface="Courier" charset="0"/>
                <a:cs typeface="Courier" charset="0"/>
              </a:rPr>
              <a:t>urlpatterns</a:t>
            </a:r>
            <a:r>
              <a:rPr lang="en-US" sz="1200" dirty="0" smtClean="0">
                <a:solidFill>
                  <a:srgbClr val="000000"/>
                </a:solidFill>
                <a:latin typeface="Courier" charset="0"/>
                <a:ea typeface="Courier" charset="0"/>
                <a:cs typeface="Courier" charset="0"/>
              </a:rPr>
              <a:t> </a:t>
            </a:r>
            <a:r>
              <a:rPr lang="en-US" sz="1200" dirty="0">
                <a:solidFill>
                  <a:srgbClr val="000000"/>
                </a:solidFill>
                <a:latin typeface="Courier" charset="0"/>
                <a:ea typeface="Courier" charset="0"/>
                <a:cs typeface="Courier" charset="0"/>
              </a:rPr>
              <a:t>= [</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TemplateView.as_view</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template_name</a:t>
            </a:r>
            <a:r>
              <a:rPr lang="en-US" sz="1200" dirty="0">
                <a:solidFill>
                  <a:srgbClr val="000000"/>
                </a:solidFill>
                <a:latin typeface="Courier" charset="0"/>
                <a:ea typeface="Courier" charset="0"/>
                <a:cs typeface="Courier" charset="0"/>
              </a:rPr>
              <a:t>=</a:t>
            </a:r>
            <a:r>
              <a:rPr lang="en-US" sz="1200" dirty="0">
                <a:solidFill>
                  <a:srgbClr val="B42419"/>
                </a:solidFill>
                <a:latin typeface="Courier" charset="0"/>
                <a:ea typeface="Courier" charset="0"/>
                <a:cs typeface="Courier" charset="0"/>
              </a:rPr>
              <a:t>'route/</a:t>
            </a:r>
            <a:r>
              <a:rPr lang="en-US" sz="1200" dirty="0" err="1">
                <a:solidFill>
                  <a:srgbClr val="B42419"/>
                </a:solidFill>
                <a:latin typeface="Courier" charset="0"/>
                <a:ea typeface="Courier" charset="0"/>
                <a:cs typeface="Courier" charset="0"/>
              </a:rPr>
              <a:t>main.html</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'first'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views.FirstView.as_view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a:t>
            </a:r>
            <a:r>
              <a:rPr lang="en-US" sz="1200" dirty="0">
                <a:solidFill>
                  <a:srgbClr val="00B0F0"/>
                </a:solidFill>
                <a:latin typeface="Courier" charset="0"/>
                <a:ea typeface="Courier" charset="0"/>
                <a:cs typeface="Courier" charset="0"/>
              </a:rPr>
              <a:t>first-view</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'second'</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views.SecondView.as_view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'second-view'</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775909" y="746888"/>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Tree>
    <p:extLst>
      <p:ext uri="{BB962C8B-B14F-4D97-AF65-F5344CB8AC3E}">
        <p14:creationId xmlns:p14="http://schemas.microsoft.com/office/powerpoint/2010/main" val="19301170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979229" cy="2677656"/>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"/route/second-view"</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u="sng" dirty="0" err="1" smtClean="0">
                <a:solidFill>
                  <a:srgbClr val="C814C9"/>
                </a:solidFill>
                <a:latin typeface="Courier" charset="0"/>
                <a:ea typeface="Courier" charset="0"/>
                <a:cs typeface="Courier" charset="0"/>
              </a:rPr>
              <a:t>hard-coded</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a:solidFill>
                  <a:srgbClr val="A100A3"/>
                </a:solidFill>
                <a:latin typeface="Courier" charset="0"/>
                <a:ea typeface="Courier" charset="0"/>
                <a:cs typeface="Courier" charset="0"/>
              </a:rPr>
              <a:t>(</a:t>
            </a:r>
            <a:r>
              <a:rPr lang="mr-IN" sz="1400" u="sng" dirty="0" err="1">
                <a:solidFill>
                  <a:srgbClr val="C814C9"/>
                </a:solidFill>
                <a:latin typeface="Courier" charset="0"/>
                <a:ea typeface="Courier" charset="0"/>
                <a:cs typeface="Courier" charset="0"/>
              </a:rPr>
              <a:t>not</a:t>
            </a:r>
            <a:r>
              <a:rPr lang="mr-IN" sz="1400" u="sng" dirty="0">
                <a:solidFill>
                  <a:srgbClr val="C814C9"/>
                </a:solidFill>
                <a:latin typeface="Courier" charset="0"/>
                <a:ea typeface="Courier" charset="0"/>
                <a:cs typeface="Courier" charset="0"/>
              </a:rPr>
              <a:t> DRY</a:t>
            </a:r>
            <a:r>
              <a:rPr lang="mr-IN" sz="1400" u="sng" dirty="0">
                <a:solidFill>
                  <a:srgbClr val="A100A3"/>
                </a:solidFill>
                <a:latin typeface="Courier" charset="0"/>
                <a:ea typeface="Courier" charset="0"/>
                <a:cs typeface="Courier" charset="0"/>
              </a:rPr>
              <a: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dirty="0">
              <a:solidFill>
                <a:srgbClr val="2EAEBB"/>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url</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route:first-view</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C814C9"/>
                </a:solidFill>
                <a:latin typeface="Courier" charset="0"/>
                <a:ea typeface="Courier" charset="0"/>
                <a:cs typeface="Courier" charset="0"/>
              </a:rPr>
              <a:t>(</a:t>
            </a:r>
            <a:r>
              <a:rPr lang="en-US" sz="1400" dirty="0" err="1">
                <a:solidFill>
                  <a:srgbClr val="C814C9"/>
                </a:solidFill>
                <a:latin typeface="Courier" charset="0"/>
                <a:ea typeface="Courier" charset="0"/>
                <a:cs typeface="Courier" charset="0"/>
              </a:rPr>
              <a:t>url</a:t>
            </a:r>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route:first-view</a:t>
            </a:r>
            <a:r>
              <a:rPr lang="en-US" sz="1400" dirty="0">
                <a:solidFill>
                  <a:srgbClr val="C814C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route:second-view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url</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a:t>
            </a:r>
            <a:r>
              <a:rPr lang="en-US" sz="1400" u="sng" dirty="0" err="1">
                <a:solidFill>
                  <a:srgbClr val="C814C9"/>
                </a:solidFill>
                <a:latin typeface="Courier" charset="0"/>
                <a:ea typeface="Courier" charset="0"/>
                <a:cs typeface="Courier" charset="0"/>
              </a:rPr>
              <a:t>route:second-view</a:t>
            </a:r>
            <a:r>
              <a:rPr lang="en-US" sz="1400" u="sng" dirty="0">
                <a:solidFill>
                  <a:srgbClr val="C814C9"/>
                </a:solidFill>
                <a:latin typeface="Courier" charset="0"/>
                <a:ea typeface="Courier" charset="0"/>
                <a:cs typeface="Courier" charset="0"/>
              </a:rPr>
              <a: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24" y="943611"/>
            <a:ext cx="5904753" cy="4891162"/>
          </a:xfrm>
          <a:prstGeom prst="rect">
            <a:avLst/>
          </a:prstGeom>
        </p:spPr>
      </p:pic>
      <p:sp>
        <p:nvSpPr>
          <p:cNvPr id="12" name="TextBox 11"/>
          <p:cNvSpPr txBox="1"/>
          <p:nvPr/>
        </p:nvSpPr>
        <p:spPr>
          <a:xfrm>
            <a:off x="7644827" y="700691"/>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9124835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2887901"/>
            <a:ext cx="5817032" cy="2062103"/>
          </a:xfrm>
          <a:prstGeom prst="rect">
            <a:avLst/>
          </a:prstGeom>
          <a:solidFill>
            <a:schemeClr val="tx1"/>
          </a:solidFill>
        </p:spPr>
        <p:txBody>
          <a:bodyPr wrap="square">
            <a:spAutoFit/>
          </a:bodyPr>
          <a:lstStyle/>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gview:cats</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gview:cats</a:t>
            </a:r>
            <a:r>
              <a:rPr lang="en-US" sz="1600" dirty="0">
                <a:solidFill>
                  <a:srgbClr val="C814C9"/>
                </a:solidFill>
                <a:latin typeface="Courier" charset="0"/>
                <a:ea typeface="Courier" charset="0"/>
                <a:cs typeface="Courier" charset="0"/>
              </a:rPr>
              <a:t>')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a:t>
            </a:r>
            <a:r>
              <a:rPr lang="mr-IN" sz="1600" dirty="0">
                <a:solidFill>
                  <a:srgbClr val="C814C9"/>
                </a:solidFill>
                <a:latin typeface="Courier" charset="0"/>
                <a:ea typeface="Courier" charset="0"/>
                <a:cs typeface="Courier" charset="0"/>
              </a:rPr>
              <a:t>' 42 %}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a:t>
            </a:r>
            <a:r>
              <a:rPr lang="en-US" sz="1600" dirty="0">
                <a:solidFill>
                  <a:srgbClr val="C814C9"/>
                </a:solidFill>
                <a:latin typeface="Courier" charset="0"/>
                <a:ea typeface="Courier" charset="0"/>
                <a:cs typeface="Courier" charset="0"/>
              </a:rPr>
              <a:t>' 42)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405940"/>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274151" y="4442429"/>
            <a:ext cx="4664990" cy="1325563"/>
          </a:xfrm>
        </p:spPr>
        <p:txBody>
          <a:bodyPr>
            <a:normAutofit/>
          </a:bodyPr>
          <a:lstStyle/>
          <a:p>
            <a:pPr algn="ctr"/>
            <a:r>
              <a:rPr lang="en-US" dirty="0" smtClean="0"/>
              <a:t>Other applications and parameters</a:t>
            </a:r>
            <a:endParaRPr lang="en-US" dirty="0"/>
          </a:p>
        </p:txBody>
      </p:sp>
      <p:sp>
        <p:nvSpPr>
          <p:cNvPr id="5" name="Rectangle 4"/>
          <p:cNvSpPr/>
          <p:nvPr/>
        </p:nvSpPr>
        <p:spPr>
          <a:xfrm>
            <a:off x="8742740" y="2713186"/>
            <a:ext cx="2551661" cy="584775"/>
          </a:xfrm>
          <a:prstGeom prst="rect">
            <a:avLst/>
          </a:prstGeom>
        </p:spPr>
        <p:txBody>
          <a:bodyPr wrap="none">
            <a:spAutoFit/>
          </a:bodyPr>
          <a:lstStyle/>
          <a:p>
            <a:r>
              <a:rPr lang="en-US" sz="3200" dirty="0" smtClean="0"/>
              <a:t>'</a:t>
            </a:r>
            <a:r>
              <a:rPr lang="en-US" sz="3200" dirty="0" err="1" smtClean="0">
                <a:solidFill>
                  <a:srgbClr val="FF40FF"/>
                </a:solidFill>
              </a:rPr>
              <a:t>gview</a:t>
            </a:r>
            <a:r>
              <a:rPr lang="en-US" sz="3200" dirty="0" err="1" smtClean="0"/>
              <a:t>:</a:t>
            </a:r>
            <a:r>
              <a:rPr lang="en-US" sz="3200" dirty="0" err="1" smtClean="0">
                <a:solidFill>
                  <a:srgbClr val="00B0F0"/>
                </a:solidFill>
              </a:rPr>
              <a:t>cat</a:t>
            </a:r>
            <a:r>
              <a:rPr lang="en-US" sz="3200" dirty="0" smtClean="0"/>
              <a:t>'  </a:t>
            </a:r>
            <a:r>
              <a:rPr lang="en-US" sz="3200" dirty="0" smtClean="0">
                <a:solidFill>
                  <a:srgbClr val="FFC000"/>
                </a:solidFill>
              </a:rPr>
              <a:t>42</a:t>
            </a:r>
            <a:endParaRPr lang="en-US" sz="3200" dirty="0">
              <a:solidFill>
                <a:srgbClr val="FFC000"/>
              </a:solidFill>
            </a:endParaRPr>
          </a:p>
        </p:txBody>
      </p:sp>
      <p:sp>
        <p:nvSpPr>
          <p:cNvPr id="6" name="TextBox 5"/>
          <p:cNvSpPr txBox="1"/>
          <p:nvPr/>
        </p:nvSpPr>
        <p:spPr>
          <a:xfrm>
            <a:off x="8516490" y="344902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9864047" y="3449025"/>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1031093"/>
            <a:ext cx="8838366" cy="1169551"/>
          </a:xfrm>
          <a:prstGeom prst="rect">
            <a:avLst/>
          </a:prstGeom>
          <a:solidFill>
            <a:schemeClr val="tx1"/>
          </a:solidFill>
        </p:spPr>
        <p:txBody>
          <a:bodyPr wrap="square">
            <a:spAutoFit/>
          </a:bodyPr>
          <a:lstStyle/>
          <a:p>
            <a:r>
              <a:rPr lang="en-US" sz="1400" dirty="0" err="1">
                <a:solidFill>
                  <a:srgbClr val="000000"/>
                </a:solidFill>
                <a:latin typeface="Courier" charset="0"/>
                <a:ea typeface="Courier" charset="0"/>
                <a:cs typeface="Courier" charset="0"/>
              </a:rPr>
              <a:t>app_name</a:t>
            </a:r>
            <a:r>
              <a:rPr lang="en-US" sz="1400" dirty="0">
                <a:solidFill>
                  <a:srgbClr val="000000"/>
                </a:solidFill>
                <a:latin typeface="Courier" charset="0"/>
                <a:ea typeface="Courier" charset="0"/>
                <a:cs typeface="Courier" charset="0"/>
              </a:rPr>
              <a:t> =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en-US" sz="1400" dirty="0" err="1" smtClean="0">
                <a:solidFill>
                  <a:srgbClr val="000000"/>
                </a:solidFill>
                <a:latin typeface="Courier" charset="0"/>
                <a:ea typeface="Courier" charset="0"/>
                <a:cs typeface="Courier" charset="0"/>
              </a:rPr>
              <a:t>urlpatterns</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   path</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views.CatListView.as_view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'cat/&lt;</a:t>
            </a:r>
            <a:r>
              <a:rPr lang="en-US" sz="1400" dirty="0" err="1">
                <a:solidFill>
                  <a:srgbClr val="B42419"/>
                </a:solidFill>
                <a:latin typeface="Courier" charset="0"/>
                <a:ea typeface="Courier" charset="0"/>
                <a:cs typeface="Courier" charset="0"/>
              </a:rPr>
              <a:t>int:pk_from_url</a:t>
            </a:r>
            <a:r>
              <a:rPr lang="en-US" sz="1400" dirty="0">
                <a:solidFill>
                  <a:srgbClr val="B42419"/>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views.CatDetailView.as_view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a:t>
            </a:r>
            <a:r>
              <a:rPr lang="en-US" sz="1400" dirty="0" smtClean="0">
                <a:solidFill>
                  <a:srgbClr val="B42419"/>
                </a:solidFill>
                <a:latin typeface="Courier" charset="0"/>
                <a:ea typeface="Courier" charset="0"/>
                <a:cs typeface="Courier" charset="0"/>
              </a:rPr>
              <a:t>'</a:t>
            </a:r>
            <a:r>
              <a:rPr lang="en-US" sz="1400" dirty="0" smtClean="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a:t>
            </a:r>
          </a:p>
        </p:txBody>
      </p:sp>
      <p:sp>
        <p:nvSpPr>
          <p:cNvPr id="9" name="Rectangle 8"/>
          <p:cNvSpPr/>
          <p:nvPr/>
        </p:nvSpPr>
        <p:spPr>
          <a:xfrm>
            <a:off x="606602" y="549031"/>
            <a:ext cx="2777427"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urls.py</a:t>
            </a:r>
            <a:endParaRPr lang="en-US" dirty="0"/>
          </a:p>
        </p:txBody>
      </p:sp>
      <p:sp>
        <p:nvSpPr>
          <p:cNvPr id="10" name="TextBox 9"/>
          <p:cNvSpPr txBox="1"/>
          <p:nvPr/>
        </p:nvSpPr>
        <p:spPr>
          <a:xfrm>
            <a:off x="10252134" y="2289355"/>
            <a:ext cx="1277979" cy="400110"/>
          </a:xfrm>
          <a:prstGeom prst="rect">
            <a:avLst/>
          </a:prstGeom>
          <a:noFill/>
        </p:spPr>
        <p:txBody>
          <a:bodyPr wrap="none" rtlCol="0">
            <a:spAutoFit/>
          </a:bodyPr>
          <a:lstStyle/>
          <a:p>
            <a:pPr algn="ctr"/>
            <a:r>
              <a:rPr lang="en-US" sz="2000" dirty="0" smtClean="0">
                <a:solidFill>
                  <a:srgbClr val="FFC000"/>
                </a:solidFill>
              </a:rPr>
              <a:t>Parameter</a:t>
            </a:r>
            <a:endParaRPr lang="en-US" sz="2000" dirty="0">
              <a:solidFill>
                <a:srgbClr val="FFC000"/>
              </a:solidFill>
            </a:endParaRPr>
          </a:p>
        </p:txBody>
      </p:sp>
    </p:spTree>
    <p:extLst>
      <p:ext uri="{BB962C8B-B14F-4D97-AF65-F5344CB8AC3E}">
        <p14:creationId xmlns:p14="http://schemas.microsoft.com/office/powerpoint/2010/main" val="4746302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801737" cy="2554545"/>
          </a:xfrm>
          <a:prstGeom prst="rect">
            <a:avLst/>
          </a:prstGeom>
          <a:solidFill>
            <a:schemeClr val="tx1"/>
          </a:solidFill>
        </p:spPr>
        <p:txBody>
          <a:bodyPr wrap="square">
            <a:spAutoFit/>
          </a:bodyPr>
          <a:lstStyle/>
          <a:p>
            <a:r>
              <a:rPr lang="mr-IN" sz="2000" dirty="0">
                <a:solidFill>
                  <a:srgbClr val="C814C9"/>
                </a:solidFill>
                <a:latin typeface="Courier" charset="0"/>
                <a:ea typeface="Courier" charset="0"/>
                <a:cs typeface="Courier" charset="0"/>
              </a:rPr>
              <a:t> </a:t>
            </a:r>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gview:cats</a:t>
            </a:r>
            <a:r>
              <a:rPr lang="mr-IN" sz="2000" dirty="0">
                <a:solidFill>
                  <a:srgbClr val="C814C9"/>
                </a:solidFill>
                <a:latin typeface="Courier" charset="0"/>
                <a:ea typeface="Courier" charset="0"/>
                <a:cs typeface="Courier" charset="0"/>
              </a:rPr>
              <a:t>'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gview:cats</a:t>
            </a:r>
            <a:r>
              <a:rPr lang="en-US" sz="2000" dirty="0" smtClean="0">
                <a:solidFill>
                  <a:srgbClr val="C814C9"/>
                </a:solidFill>
                <a:latin typeface="Courier" charset="0"/>
                <a:ea typeface="Courier" charset="0"/>
                <a:cs typeface="Courier" charset="0"/>
              </a:rPr>
              <a:t>')</a:t>
            </a:r>
            <a:endParaRPr lang="en-US"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a:t>
            </a:r>
            <a:r>
              <a:rPr lang="mr-IN" sz="2000" dirty="0">
                <a:solidFill>
                  <a:srgbClr val="C814C9"/>
                </a:solidFill>
                <a:latin typeface="Courier" charset="0"/>
                <a:ea typeface="Courier" charset="0"/>
                <a:cs typeface="Courier" charset="0"/>
              </a:rPr>
              <a:t>' 42 %}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a:t>
            </a:r>
            <a:r>
              <a:rPr lang="en-US" sz="2000" dirty="0">
                <a:solidFill>
                  <a:srgbClr val="C814C9"/>
                </a:solidFill>
                <a:latin typeface="Courier" charset="0"/>
                <a:ea typeface="Courier" charset="0"/>
                <a:cs typeface="Courier" charset="0"/>
              </a:rPr>
              <a:t>' 42) </a:t>
            </a:r>
            <a:endParaRPr lang="en-US" sz="2000" dirty="0" smtClean="0">
              <a:solidFill>
                <a:srgbClr val="C814C9"/>
              </a:solidFill>
              <a:latin typeface="Courier" charset="0"/>
              <a:ea typeface="Courier" charset="0"/>
              <a:cs typeface="Courier" charset="0"/>
            </a:endParaRPr>
          </a:p>
          <a:p>
            <a:r>
              <a:rPr lang="mr-IN" sz="2000" dirty="0" smtClean="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630" y="943611"/>
            <a:ext cx="6418248" cy="5316512"/>
          </a:xfrm>
          <a:prstGeom prst="rect">
            <a:avLst/>
          </a:prstGeom>
        </p:spPr>
      </p:pic>
      <p:sp>
        <p:nvSpPr>
          <p:cNvPr id="12" name="TextBox 11"/>
          <p:cNvSpPr txBox="1"/>
          <p:nvPr/>
        </p:nvSpPr>
        <p:spPr>
          <a:xfrm>
            <a:off x="7187702" y="758945"/>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10369408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patterns for views (in </a:t>
            </a:r>
            <a:r>
              <a:rPr lang="en-US" dirty="0" err="1" smtClean="0"/>
              <a:t>urls.py</a:t>
            </a:r>
            <a:r>
              <a:rPr lang="en-US" dirty="0" smtClean="0"/>
              <a:t>)</a:t>
            </a:r>
            <a:endParaRPr lang="en-US" dirty="0"/>
          </a:p>
        </p:txBody>
      </p:sp>
      <p:sp>
        <p:nvSpPr>
          <p:cNvPr id="3" name="Content Placeholder 2"/>
          <p:cNvSpPr>
            <a:spLocks noGrp="1"/>
          </p:cNvSpPr>
          <p:nvPr>
            <p:ph idx="1"/>
          </p:nvPr>
        </p:nvSpPr>
        <p:spPr/>
        <p:txBody>
          <a:bodyPr/>
          <a:lstStyle/>
          <a:p>
            <a:r>
              <a:rPr lang="en-US" dirty="0"/>
              <a:t>Requests are routed to a pre-defined class from Django itself</a:t>
            </a:r>
          </a:p>
          <a:p>
            <a:endParaRPr lang="en-US" dirty="0" smtClean="0"/>
          </a:p>
          <a:p>
            <a:r>
              <a:rPr lang="en-US" dirty="0" smtClean="0"/>
              <a:t>Requests are routed to a function in </a:t>
            </a:r>
            <a:r>
              <a:rPr lang="en-US" dirty="0" err="1" smtClean="0">
                <a:solidFill>
                  <a:srgbClr val="FFFF00"/>
                </a:solidFill>
              </a:rPr>
              <a:t>views.py</a:t>
            </a:r>
            <a:r>
              <a:rPr lang="en-US" dirty="0" smtClean="0"/>
              <a:t> that takes the http </a:t>
            </a:r>
            <a:r>
              <a:rPr lang="en-US" dirty="0" smtClean="0">
                <a:solidFill>
                  <a:srgbClr val="00FDFF"/>
                </a:solidFill>
              </a:rPr>
              <a:t>request</a:t>
            </a:r>
            <a:r>
              <a:rPr lang="en-US" dirty="0" smtClean="0"/>
              <a:t> as a parameter and returns a response</a:t>
            </a:r>
          </a:p>
          <a:p>
            <a:endParaRPr lang="en-US" dirty="0"/>
          </a:p>
          <a:p>
            <a:r>
              <a:rPr lang="en-US" dirty="0" smtClean="0"/>
              <a:t>Requests are routed to a class in </a:t>
            </a:r>
            <a:r>
              <a:rPr lang="en-US" dirty="0" err="1" smtClean="0">
                <a:solidFill>
                  <a:srgbClr val="FFFF00"/>
                </a:solidFill>
              </a:rPr>
              <a:t>views.py</a:t>
            </a:r>
            <a:r>
              <a:rPr lang="en-US" dirty="0" smtClean="0"/>
              <a:t> that has  </a:t>
            </a:r>
            <a:r>
              <a:rPr lang="en-US" dirty="0" smtClean="0">
                <a:solidFill>
                  <a:srgbClr val="FF40FF"/>
                </a:solidFill>
              </a:rPr>
              <a:t>get()</a:t>
            </a:r>
            <a:r>
              <a:rPr lang="en-US" dirty="0" smtClean="0"/>
              <a:t> and </a:t>
            </a:r>
            <a:r>
              <a:rPr lang="en-US" dirty="0" smtClean="0">
                <a:solidFill>
                  <a:srgbClr val="FF40FF"/>
                </a:solidFill>
              </a:rPr>
              <a:t>post() </a:t>
            </a:r>
            <a:r>
              <a:rPr lang="en-US" dirty="0" smtClean="0"/>
              <a:t>methods that take the http </a:t>
            </a:r>
            <a:r>
              <a:rPr lang="en-US" dirty="0" smtClean="0">
                <a:solidFill>
                  <a:srgbClr val="00FDFF"/>
                </a:solidFill>
              </a:rPr>
              <a:t>request</a:t>
            </a:r>
            <a:r>
              <a:rPr lang="en-US" dirty="0" smtClean="0"/>
              <a:t> as a parameter and return a response</a:t>
            </a:r>
          </a:p>
          <a:p>
            <a:endParaRPr lang="en-US" dirty="0"/>
          </a:p>
        </p:txBody>
      </p:sp>
    </p:spTree>
    <p:extLst>
      <p:ext uri="{BB962C8B-B14F-4D97-AF65-F5344CB8AC3E}">
        <p14:creationId xmlns:p14="http://schemas.microsoft.com/office/powerpoint/2010/main" val="7125859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3357466"/>
            <a:ext cx="5597541" cy="2308324"/>
          </a:xfrm>
          <a:prstGeom prst="rect">
            <a:avLst/>
          </a:prstGeom>
          <a:solidFill>
            <a:schemeClr val="tx1"/>
          </a:solidFill>
        </p:spPr>
        <p:txBody>
          <a:bodyPr wrap="square">
            <a:spAutoFit/>
          </a:bodyPr>
          <a:lstStyle/>
          <a:p>
            <a:r>
              <a:rPr lang="mr-IN" sz="1600" dirty="0" smtClean="0">
                <a:solidFill>
                  <a:srgbClr val="2EAEBB"/>
                </a:solidFill>
                <a:latin typeface="Menlo-Regular" charset="0"/>
              </a:rPr>
              <a:t>&lt;</a:t>
            </a:r>
            <a:r>
              <a:rPr lang="mr-IN" sz="1600" dirty="0" err="1">
                <a:solidFill>
                  <a:srgbClr val="C1651C"/>
                </a:solidFill>
                <a:latin typeface="Menlo-Regular" charset="0"/>
              </a:rPr>
              <a:t>li</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smtClean="0">
                <a:solidFill>
                  <a:srgbClr val="C814C9"/>
                </a:solidFill>
                <a:latin typeface="Menlo-Regular" charset="0"/>
              </a:rPr>
              <a:t>    </a:t>
            </a:r>
            <a:r>
              <a:rPr lang="mr-IN" sz="1600" dirty="0" smtClean="0">
                <a:solidFill>
                  <a:srgbClr val="2EAEBB"/>
                </a:solidFill>
                <a:latin typeface="Menlo-Regular" charset="0"/>
              </a:rPr>
              <a:t>&lt;</a:t>
            </a:r>
            <a:r>
              <a:rPr lang="mr-IN" sz="1600" dirty="0" err="1">
                <a:solidFill>
                  <a:srgbClr val="C1651C"/>
                </a:solidFill>
                <a:latin typeface="Menlo-Regular" charset="0"/>
              </a:rPr>
              <a:t>a</a:t>
            </a:r>
            <a:r>
              <a:rPr lang="mr-IN" sz="1600" dirty="0">
                <a:solidFill>
                  <a:srgbClr val="2EAEBB"/>
                </a:solidFill>
                <a:latin typeface="Menlo-Regular" charset="0"/>
              </a:rPr>
              <a:t> </a:t>
            </a:r>
            <a:r>
              <a:rPr lang="mr-IN" sz="1600" dirty="0" err="1">
                <a:solidFill>
                  <a:srgbClr val="2FB41D"/>
                </a:solidFill>
                <a:latin typeface="Menlo-Regular" charset="0"/>
              </a:rPr>
              <a:t>href</a:t>
            </a:r>
            <a:r>
              <a:rPr lang="mr-IN" sz="1600" dirty="0">
                <a:solidFill>
                  <a:srgbClr val="2EAEBB"/>
                </a:solidFill>
                <a:latin typeface="Menlo-Regular" charset="0"/>
              </a:rPr>
              <a:t>=</a:t>
            </a:r>
            <a:r>
              <a:rPr lang="mr-IN" sz="1600" dirty="0">
                <a:solidFill>
                  <a:srgbClr val="B42419"/>
                </a:solidFill>
                <a:latin typeface="Menlo-Regular" charset="0"/>
              </a:rPr>
              <a:t>"{% </a:t>
            </a:r>
            <a:r>
              <a:rPr lang="mr-IN" sz="1600" dirty="0" err="1">
                <a:solidFill>
                  <a:srgbClr val="B42419"/>
                </a:solidFill>
                <a:latin typeface="Menlo-Regular" charset="0"/>
              </a:rPr>
              <a:t>url</a:t>
            </a:r>
            <a:r>
              <a:rPr lang="mr-IN" sz="1600" dirty="0">
                <a:solidFill>
                  <a:srgbClr val="B42419"/>
                </a:solidFill>
                <a:latin typeface="Menlo-Regular" charset="0"/>
              </a:rPr>
              <a:t> '</a:t>
            </a:r>
            <a:r>
              <a:rPr lang="mr-IN" sz="1600" dirty="0" err="1">
                <a:solidFill>
                  <a:srgbClr val="B42419"/>
                </a:solidFill>
                <a:latin typeface="Menlo-Regular" charset="0"/>
              </a:rPr>
              <a:t>route:second-view</a:t>
            </a:r>
            <a:r>
              <a:rPr lang="mr-IN" sz="1600" dirty="0">
                <a:solidFill>
                  <a:srgbClr val="B42419"/>
                </a:solidFill>
                <a:latin typeface="Menlo-Regular" charset="0"/>
              </a:rPr>
              <a:t>' %}"</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000000"/>
                </a:solidFill>
                <a:latin typeface="Menlo-Regular" charset="0"/>
              </a:rPr>
              <a:t>      </a:t>
            </a:r>
            <a:r>
              <a:rPr lang="en-US" sz="1600" u="sng" dirty="0" err="1" smtClean="0">
                <a:solidFill>
                  <a:srgbClr val="C814C9"/>
                </a:solidFill>
                <a:latin typeface="Menlo-Regular" charset="0"/>
              </a:rPr>
              <a:t>url</a:t>
            </a:r>
            <a:r>
              <a:rPr lang="en-US" sz="1600" u="sng" dirty="0" smtClean="0">
                <a:solidFill>
                  <a:srgbClr val="C814C9"/>
                </a:solidFill>
                <a:latin typeface="Menlo-Regular" charset="0"/>
              </a:rPr>
              <a:t> </a:t>
            </a:r>
            <a:r>
              <a:rPr lang="en-US" sz="1600" u="sng" dirty="0">
                <a:solidFill>
                  <a:srgbClr val="C814C9"/>
                </a:solidFill>
                <a:latin typeface="Menlo-Regular" charset="0"/>
              </a:rPr>
              <a:t>'</a:t>
            </a:r>
            <a:r>
              <a:rPr lang="en-US" sz="1600" u="sng" dirty="0" err="1">
                <a:solidFill>
                  <a:srgbClr val="C814C9"/>
                </a:solidFill>
                <a:latin typeface="Menlo-Regular" charset="0"/>
              </a:rPr>
              <a:t>route:second-view</a:t>
            </a:r>
            <a:r>
              <a:rPr lang="en-US" sz="1600" u="sng" dirty="0">
                <a:solidFill>
                  <a:srgbClr val="C814C9"/>
                </a:solidFill>
                <a:latin typeface="Menlo-Regular" charset="0"/>
              </a:rPr>
              <a:t>'</a:t>
            </a:r>
            <a:r>
              <a:rPr lang="en-US" sz="1600" u="sng" dirty="0">
                <a:solidFill>
                  <a:srgbClr val="2EAEBB"/>
                </a:solidFill>
                <a:latin typeface="Menlo-Regular" charset="0"/>
              </a:rPr>
              <a:t>&lt;/</a:t>
            </a:r>
            <a:r>
              <a:rPr lang="en-US" sz="1600" u="sng" dirty="0">
                <a:solidFill>
                  <a:srgbClr val="C1651C"/>
                </a:solidFill>
                <a:latin typeface="Menlo-Regular" charset="0"/>
              </a:rPr>
              <a:t>a</a:t>
            </a:r>
            <a:r>
              <a:rPr lang="en-US" sz="1600" u="sng" dirty="0">
                <a:solidFill>
                  <a:srgbClr val="2EAEBB"/>
                </a:solidFill>
                <a:latin typeface="Menlo-Regular" charset="0"/>
              </a:rPr>
              <a:t>&gt;</a:t>
            </a:r>
            <a:endParaRPr lang="en-US" sz="1600" u="sng" dirty="0">
              <a:solidFill>
                <a:srgbClr val="000000"/>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smtClean="0">
                <a:solidFill>
                  <a:srgbClr val="2EAEBB"/>
                </a:solidFill>
                <a:latin typeface="Menlo-Regular" charset="0"/>
              </a:rPr>
              <a:t>&gt;</a:t>
            </a:r>
            <a:endParaRPr lang="en-US" sz="1600" u="sng" dirty="0" smtClean="0">
              <a:solidFill>
                <a:srgbClr val="2EAEBB"/>
              </a:solidFill>
              <a:latin typeface="Menlo-Regular" charset="0"/>
            </a:endParaRPr>
          </a:p>
          <a:p>
            <a:r>
              <a:rPr lang="en-US" sz="1600" u="sng" dirty="0">
                <a:solidFill>
                  <a:schemeClr val="bg1"/>
                </a:solidFill>
                <a:latin typeface="Menlo-Regular" charset="0"/>
              </a:rPr>
              <a:t> </a:t>
            </a:r>
            <a:r>
              <a:rPr lang="en-US" sz="1600" u="sng" dirty="0" smtClean="0">
                <a:solidFill>
                  <a:schemeClr val="bg1"/>
                </a:solidFill>
                <a:latin typeface="Menlo-Regular" charset="0"/>
              </a:rPr>
              <a:t>         . . . </a:t>
            </a:r>
            <a:endParaRPr lang="mr-IN" sz="1600" u="sng" dirty="0">
              <a:solidFill>
                <a:schemeClr val="bg1"/>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mr-IN" sz="1600" u="sng" dirty="0">
              <a:solidFill>
                <a:srgbClr val="000000"/>
              </a:solidFill>
              <a:latin typeface="Menlo-Regular" charset="0"/>
            </a:endParaRPr>
          </a:p>
          <a:p>
            <a:r>
              <a:rPr lang="mr-IN" sz="1600" u="sng" dirty="0">
                <a:solidFill>
                  <a:srgbClr val="C814C9"/>
                </a:solidFill>
                <a:latin typeface="Menlo-Regular" charset="0"/>
              </a:rPr>
              <a:t>     </a:t>
            </a:r>
            <a:r>
              <a:rPr lang="mr-IN" sz="1600" u="sng" dirty="0" smtClean="0">
                <a:solidFill>
                  <a:srgbClr val="C814C9"/>
                </a:solidFill>
                <a:latin typeface="Menlo-Regular" charset="0"/>
              </a:rPr>
              <a:t>{% </a:t>
            </a:r>
            <a:r>
              <a:rPr lang="mr-IN" sz="1600" u="sng" dirty="0" err="1">
                <a:solidFill>
                  <a:srgbClr val="C814C9"/>
                </a:solidFill>
                <a:latin typeface="Menlo-Regular" charset="0"/>
              </a:rPr>
              <a:t>url</a:t>
            </a:r>
            <a:r>
              <a:rPr lang="mr-IN" sz="1600" u="sng" dirty="0">
                <a:solidFill>
                  <a:srgbClr val="C814C9"/>
                </a:solidFill>
                <a:latin typeface="Menlo-Regular" charset="0"/>
              </a:rPr>
              <a:t> '</a:t>
            </a:r>
            <a:r>
              <a:rPr lang="mr-IN" sz="1600" u="sng" dirty="0" err="1">
                <a:solidFill>
                  <a:srgbClr val="C814C9"/>
                </a:solidFill>
                <a:latin typeface="Menlo-Regular" charset="0"/>
              </a:rPr>
              <a:t>nsroute:second-view</a:t>
            </a:r>
            <a:r>
              <a:rPr lang="mr-IN" sz="1600" u="sng" dirty="0">
                <a:solidFill>
                  <a:srgbClr val="C814C9"/>
                </a:solidFill>
                <a:latin typeface="Menlo-Regular" charset="0"/>
              </a:rPr>
              <a:t>' %}</a:t>
            </a:r>
            <a:endParaRPr lang="mr-IN" sz="1600" u="sng" dirty="0">
              <a:solidFill>
                <a:srgbClr val="000000"/>
              </a:solidFill>
              <a:latin typeface="Menlo-Regular" charset="0"/>
            </a:endParaRPr>
          </a:p>
          <a:p>
            <a:r>
              <a:rPr lang="en-US" sz="1600" u="sng" dirty="0">
                <a:solidFill>
                  <a:srgbClr val="C814C9"/>
                </a:solidFill>
                <a:latin typeface="Menlo-Regular" charset="0"/>
              </a:rPr>
              <a:t>    </a:t>
            </a:r>
            <a:r>
              <a:rPr lang="en-US" sz="1600" u="sng" dirty="0" smtClean="0">
                <a:solidFill>
                  <a:srgbClr val="C814C9"/>
                </a:solidFill>
                <a:latin typeface="Menlo-Regular" charset="0"/>
              </a:rPr>
              <a:t>(</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nsroute:second-view</a:t>
            </a:r>
            <a:r>
              <a:rPr lang="en-US" sz="1600" u="sng" dirty="0">
                <a:solidFill>
                  <a:srgbClr val="C814C9"/>
                </a:solidFill>
                <a:latin typeface="Menlo-Regular" charset="0"/>
              </a:rPr>
              <a:t>') </a:t>
            </a:r>
            <a:endParaRPr lang="en-US" sz="1600" u="sng" dirty="0" smtClean="0">
              <a:solidFill>
                <a:srgbClr val="C814C9"/>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87550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636476" y="3698098"/>
            <a:ext cx="3981390" cy="1325563"/>
          </a:xfrm>
        </p:spPr>
        <p:txBody>
          <a:bodyPr>
            <a:normAutofit/>
          </a:bodyPr>
          <a:lstStyle/>
          <a:p>
            <a:pPr algn="ctr"/>
            <a:r>
              <a:rPr lang="en-US" dirty="0" smtClean="0"/>
              <a:t>A "second" </a:t>
            </a:r>
            <a:r>
              <a:rPr lang="en-US" smtClean="0"/>
              <a:t>name space</a:t>
            </a:r>
            <a:endParaRPr lang="en-US" dirty="0"/>
          </a:p>
        </p:txBody>
      </p:sp>
      <p:sp>
        <p:nvSpPr>
          <p:cNvPr id="8" name="Rectangle 7"/>
          <p:cNvSpPr/>
          <p:nvPr/>
        </p:nvSpPr>
        <p:spPr>
          <a:xfrm>
            <a:off x="630264" y="1119897"/>
            <a:ext cx="8019466" cy="1600438"/>
          </a:xfrm>
          <a:prstGeom prst="rect">
            <a:avLst/>
          </a:prstGeom>
          <a:solidFill>
            <a:schemeClr val="tx1"/>
          </a:solidFill>
        </p:spPr>
        <p:txBody>
          <a:bodyPr wrap="square">
            <a:spAutoFit/>
          </a:bodyPr>
          <a:lstStyle/>
          <a:p>
            <a:r>
              <a:rPr lang="en-US" sz="1400" b="1" dirty="0" err="1">
                <a:solidFill>
                  <a:srgbClr val="000000"/>
                </a:solidFill>
                <a:latin typeface="Courier" charset="0"/>
                <a:ea typeface="Courier" charset="0"/>
                <a:cs typeface="Courier" charset="0"/>
              </a:rPr>
              <a:t>urlpatterns</a:t>
            </a:r>
            <a:r>
              <a:rPr lang="en-US" sz="1400" b="1" dirty="0">
                <a:solidFill>
                  <a:srgbClr val="000000"/>
                </a:solidFill>
                <a:latin typeface="Courier" charset="0"/>
                <a:ea typeface="Courier" charset="0"/>
                <a:cs typeface="Courier" charset="0"/>
              </a:rPr>
              <a:t> =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home.urls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a:t>
            </a:r>
            <a:endParaRPr lang="en-US" sz="1400" b="1" dirty="0" smtClean="0">
              <a:solidFill>
                <a:srgbClr val="000000"/>
              </a:solidFill>
              <a:latin typeface="Courier" charset="0"/>
              <a:ea typeface="Courier" charset="0"/>
              <a:cs typeface="Courier" charset="0"/>
            </a:endParaRPr>
          </a:p>
          <a:p>
            <a:r>
              <a:rPr lang="en-US" sz="1400" b="1" dirty="0">
                <a:solidFill>
                  <a:srgbClr val="000000"/>
                </a:solidFill>
                <a:latin typeface="Courier" charset="0"/>
                <a:ea typeface="Courier" charset="0"/>
                <a:cs typeface="Courier" charset="0"/>
              </a:rPr>
              <a:t> </a:t>
            </a:r>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'admin/'</a:t>
            </a:r>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admin.site.urls</a:t>
            </a:r>
            <a:r>
              <a:rPr lang="en-US" sz="1400" b="1" dirty="0">
                <a:solidFill>
                  <a:srgbClr val="000000"/>
                </a:solidFill>
                <a:latin typeface="Courier" charset="0"/>
                <a:ea typeface="Courier" charset="0"/>
                <a:cs typeface="Courier" charset="0"/>
              </a:rPr>
              <a:t>),  </a:t>
            </a:r>
            <a:r>
              <a:rPr lang="en-US" sz="1400" b="1" dirty="0">
                <a:solidFill>
                  <a:srgbClr val="400BD9"/>
                </a:solidFill>
                <a:latin typeface="Courier" charset="0"/>
                <a:ea typeface="Courier" charset="0"/>
                <a:cs typeface="Courier" charset="0"/>
              </a:rPr>
              <a:t># Keep</a:t>
            </a:r>
            <a:endParaRPr lang="en-US" sz="1400" b="1" dirty="0">
              <a:solidFill>
                <a:srgbClr val="000000"/>
              </a:solidFill>
              <a:latin typeface="Courier" charset="0"/>
              <a:ea typeface="Courier" charset="0"/>
              <a:cs typeface="Courier" charset="0"/>
            </a:endParaRPr>
          </a:p>
          <a:p>
            <a:r>
              <a:rPr lang="en-US" sz="1400" b="1" dirty="0" smtClean="0">
                <a:solidFill>
                  <a:srgbClr val="000000"/>
                </a:solidFill>
                <a:latin typeface="Courier" charset="0"/>
                <a:ea typeface="Courier" charset="0"/>
                <a:cs typeface="Courier" charset="0"/>
              </a:rPr>
              <a:t>    </a:t>
            </a:r>
            <a:r>
              <a:rPr lang="en-US" sz="1400" b="1" dirty="0" err="1" smtClean="0">
                <a:solidFill>
                  <a:srgbClr val="000000"/>
                </a:solidFill>
                <a:latin typeface="Courier" charset="0"/>
                <a:ea typeface="Courier" charset="0"/>
                <a:cs typeface="Courier" charset="0"/>
              </a:rPr>
              <a:t>url</a:t>
            </a:r>
            <a:r>
              <a:rPr lang="en-US" sz="1400" b="1" dirty="0" smtClean="0">
                <a:solidFill>
                  <a:srgbClr val="000000"/>
                </a:solidFill>
                <a:latin typeface="Courier" charset="0"/>
                <a:ea typeface="Courier" charset="0"/>
                <a:cs typeface="Courier" charset="0"/>
              </a:rPr>
              <a:t>(</a:t>
            </a:r>
            <a:r>
              <a:rPr lang="en-US" sz="1400" b="1" dirty="0" smtClean="0">
                <a:solidFill>
                  <a:srgbClr val="B42419"/>
                </a:solidFill>
                <a:latin typeface="Courier" charset="0"/>
                <a:ea typeface="Courier" charset="0"/>
                <a:cs typeface="Courier" charset="0"/>
              </a:rPr>
              <a:t>r'^</a:t>
            </a:r>
            <a:r>
              <a:rPr lang="en-US" sz="1400" b="1" dirty="0" err="1" smtClean="0">
                <a:solidFill>
                  <a:srgbClr val="B42419"/>
                </a:solidFill>
                <a:latin typeface="Courier" charset="0"/>
                <a:ea typeface="Courier" charset="0"/>
                <a:cs typeface="Courier" charset="0"/>
              </a:rPr>
              <a:t>oauth</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social_django.urls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namespace=</a:t>
            </a:r>
            <a:r>
              <a:rPr lang="en-US" sz="1400" b="1" dirty="0" smtClean="0">
                <a:solidFill>
                  <a:srgbClr val="B42419"/>
                </a:solidFill>
                <a:latin typeface="Courier" charset="0"/>
                <a:ea typeface="Courier" charset="0"/>
                <a:cs typeface="Courier" charset="0"/>
              </a:rPr>
              <a:t>'social'</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smtClean="0">
                <a:solidFill>
                  <a:srgbClr val="B42419"/>
                </a:solidFill>
                <a:latin typeface="Courier" charset="0"/>
                <a:ea typeface="Courier" charset="0"/>
                <a:cs typeface="Courier" charset="0"/>
              </a:rPr>
              <a:t>'hello/'</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hello.urls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'route/'</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route.urls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nsroute</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a:t>
            </a:r>
          </a:p>
        </p:txBody>
      </p:sp>
      <p:sp>
        <p:nvSpPr>
          <p:cNvPr id="9" name="Rectangle 8"/>
          <p:cNvSpPr/>
          <p:nvPr/>
        </p:nvSpPr>
        <p:spPr>
          <a:xfrm>
            <a:off x="630264" y="611884"/>
            <a:ext cx="3479542" cy="369332"/>
          </a:xfrm>
          <a:prstGeom prst="rect">
            <a:avLst/>
          </a:prstGeom>
        </p:spPr>
        <p:txBody>
          <a:bodyPr wrap="none">
            <a:spAutoFit/>
          </a:bodyPr>
          <a:lstStyle/>
          <a:p>
            <a:r>
              <a:rPr lang="en-US" dirty="0">
                <a:solidFill>
                  <a:srgbClr val="FFFF00"/>
                </a:solidFill>
              </a:rPr>
              <a:t>dj4e-samples/dj4e-samples/</a:t>
            </a:r>
            <a:r>
              <a:rPr lang="en-US" dirty="0" err="1">
                <a:solidFill>
                  <a:srgbClr val="FFFF00"/>
                </a:solidFill>
              </a:rPr>
              <a:t>urls.py</a:t>
            </a:r>
            <a:endParaRPr lang="en-US" dirty="0"/>
          </a:p>
        </p:txBody>
      </p:sp>
    </p:spTree>
    <p:extLst>
      <p:ext uri="{BB962C8B-B14F-4D97-AF65-F5344CB8AC3E}">
        <p14:creationId xmlns:p14="http://schemas.microsoft.com/office/powerpoint/2010/main" val="3110446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2603696"/>
            <a:ext cx="5832321" cy="2462213"/>
          </a:xfrm>
          <a:prstGeom prst="rect">
            <a:avLst/>
          </a:prstGeom>
          <a:solidFill>
            <a:schemeClr val="tx1"/>
          </a:solidFill>
        </p:spPr>
        <p:txBody>
          <a:bodyPr wrap="square">
            <a:spAutoFit/>
          </a:bodyPr>
          <a:lstStyle/>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django.shortcuts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render</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django.urls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p>
          <a:p>
            <a:r>
              <a:rPr lang="en-US" sz="1400" dirty="0" smtClean="0">
                <a:solidFill>
                  <a:srgbClr val="C814C9"/>
                </a:solidFill>
                <a:latin typeface="Courier" charset="0"/>
                <a:ea typeface="Courier" charset="0"/>
                <a:cs typeface="Courier" charset="0"/>
              </a:rPr>
              <a:t>from</a:t>
            </a:r>
            <a:r>
              <a:rPr lang="en-US" sz="1400" dirty="0" smtClean="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View</a:t>
            </a:r>
          </a:p>
          <a:p>
            <a:endParaRPr lang="en-US" sz="1400" dirty="0" smtClean="0">
              <a:solidFill>
                <a:srgbClr val="C1651C"/>
              </a:solidFill>
              <a:latin typeface="Courier" charset="0"/>
              <a:ea typeface="Courier" charset="0"/>
              <a:cs typeface="Courier" charset="0"/>
            </a:endParaRPr>
          </a:p>
          <a:p>
            <a:r>
              <a:rPr lang="en-US" sz="1400" dirty="0" smtClean="0">
                <a:solidFill>
                  <a:srgbClr val="C1651C"/>
                </a:solidFill>
                <a:latin typeface="Courier" charset="0"/>
                <a:ea typeface="Courier" charset="0"/>
                <a:cs typeface="Courier" charset="0"/>
              </a:rPr>
              <a:t>class</a:t>
            </a:r>
            <a:r>
              <a:rPr lang="en-US" sz="1400" dirty="0" smtClean="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2121735"/>
            <a:ext cx="2925737"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views.py</a:t>
            </a:r>
            <a:endParaRPr lang="en-US" dirty="0">
              <a:solidFill>
                <a:srgbClr val="FFFF00"/>
              </a:solidFill>
            </a:endParaRPr>
          </a:p>
        </p:txBody>
      </p:sp>
      <p:sp>
        <p:nvSpPr>
          <p:cNvPr id="8" name="Rectangle 7"/>
          <p:cNvSpPr/>
          <p:nvPr/>
        </p:nvSpPr>
        <p:spPr>
          <a:xfrm>
            <a:off x="543764" y="1373827"/>
            <a:ext cx="6203023" cy="276999"/>
          </a:xfrm>
          <a:prstGeom prst="rect">
            <a:avLst/>
          </a:prstGeom>
          <a:solidFill>
            <a:schemeClr val="tx1"/>
          </a:solidFill>
        </p:spPr>
        <p:txBody>
          <a:bodyPr wrap="square">
            <a:spAutoFit/>
          </a:bodyPr>
          <a:lstStyle/>
          <a:p>
            <a:r>
              <a:rPr lang="en-US" sz="1200" dirty="0">
                <a:solidFill>
                  <a:srgbClr val="000000"/>
                </a:solidFill>
                <a:latin typeface="Menlo-Regular" charset="0"/>
              </a:rPr>
              <a:t> path(</a:t>
            </a:r>
            <a:r>
              <a:rPr lang="en-US" sz="1200" dirty="0">
                <a:solidFill>
                  <a:srgbClr val="B42419"/>
                </a:solidFill>
                <a:latin typeface="Menlo-Regular" charset="0"/>
              </a:rPr>
              <a:t>'second'</a:t>
            </a:r>
            <a:r>
              <a:rPr lang="en-US" sz="1200" dirty="0">
                <a:solidFill>
                  <a:srgbClr val="000000"/>
                </a:solidFill>
                <a:latin typeface="Menlo-Regular" charset="0"/>
              </a:rPr>
              <a:t>, </a:t>
            </a:r>
            <a:r>
              <a:rPr lang="en-US" sz="1200" dirty="0" err="1">
                <a:solidFill>
                  <a:srgbClr val="000000"/>
                </a:solidFill>
                <a:latin typeface="Menlo-Regular" charset="0"/>
              </a:rPr>
              <a:t>views.SecondView.as_view</a:t>
            </a:r>
            <a:r>
              <a:rPr lang="en-US" sz="1200" dirty="0">
                <a:solidFill>
                  <a:srgbClr val="000000"/>
                </a:solidFill>
                <a:latin typeface="Menlo-Regular" charset="0"/>
              </a:rPr>
              <a:t>(), name=</a:t>
            </a:r>
            <a:r>
              <a:rPr lang="en-US" sz="1200" dirty="0">
                <a:solidFill>
                  <a:srgbClr val="B42419"/>
                </a:solidFill>
                <a:latin typeface="Menlo-Regular" charset="0"/>
              </a:rPr>
              <a:t>'second-view'</a:t>
            </a:r>
            <a:r>
              <a:rPr lang="en-US" sz="1200" dirty="0">
                <a:solidFill>
                  <a:srgbClr val="000000"/>
                </a:solidFill>
                <a:latin typeface="Menlo-Regula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689410" y="1327660"/>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
        <p:nvSpPr>
          <p:cNvPr id="10" name="Rectangle 9"/>
          <p:cNvSpPr/>
          <p:nvPr/>
        </p:nvSpPr>
        <p:spPr>
          <a:xfrm>
            <a:off x="6689196" y="2603696"/>
            <a:ext cx="4901444" cy="2893100"/>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route:first-view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route:first-view</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6607864" y="212173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Tree>
    <p:extLst>
      <p:ext uri="{BB962C8B-B14F-4D97-AF65-F5344CB8AC3E}">
        <p14:creationId xmlns:p14="http://schemas.microsoft.com/office/powerpoint/2010/main" val="13627507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1302428"/>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820467"/>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10" name="Rectangle 9"/>
          <p:cNvSpPr/>
          <p:nvPr/>
        </p:nvSpPr>
        <p:spPr>
          <a:xfrm>
            <a:off x="510556" y="3602965"/>
            <a:ext cx="4901444" cy="2031325"/>
          </a:xfrm>
          <a:prstGeom prst="rect">
            <a:avLst/>
          </a:prstGeom>
          <a:solidFill>
            <a:schemeClr val="tx1"/>
          </a:solidFill>
        </p:spPr>
        <p:txBody>
          <a:bodyPr wrap="square">
            <a:spAutoFit/>
          </a:bodyPr>
          <a:lstStyle/>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481979" y="3121004"/>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2" name="Picture 11" descr="Reverse URLs&#10;&#10;    route:first-view&#10;    /gview/cats (x1 from context)&#10;    /gview/dogs (x2 from context)&#10;    /gview/dog/42 (x3 from context)" title="Screenshot for https://samples.dj4e.com/route/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367" y="1398304"/>
            <a:ext cx="5365517" cy="4444491"/>
          </a:xfrm>
          <a:prstGeom prst="rect">
            <a:avLst/>
          </a:prstGeom>
        </p:spPr>
      </p:pic>
      <p:sp>
        <p:nvSpPr>
          <p:cNvPr id="13" name="TextBox 12"/>
          <p:cNvSpPr txBox="1"/>
          <p:nvPr/>
        </p:nvSpPr>
        <p:spPr>
          <a:xfrm>
            <a:off x="7309072" y="1093301"/>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9830917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smtClean="0"/>
              <a:t>Generic Views</a:t>
            </a:r>
            <a:endParaRPr lang="en-US" sz="8000" dirty="0"/>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08802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9815644" y="3421030"/>
            <a:ext cx="971805" cy="294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4" idx="2"/>
          </p:cNvCxnSpPr>
          <p:nvPr/>
        </p:nvCxnSpPr>
        <p:spPr>
          <a:xfrm flipV="1">
            <a:off x="8664626" y="3966793"/>
            <a:ext cx="473108" cy="4336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0479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vert="horz" lIns="28567" tIns="28567" rIns="28567" bIns="28567" rtlCol="0" anchor="ctr" anchorCtr="0">
            <a:noAutofit/>
          </a:bodyPr>
          <a:lstStyle/>
          <a:p>
            <a:pPr algn="ctr">
              <a:lnSpc>
                <a:spcPct val="100000"/>
              </a:lnSpc>
              <a:spcBef>
                <a:spcPts val="0"/>
              </a:spcBef>
              <a:buClr>
                <a:srgbClr val="FFFF00"/>
              </a:buClr>
              <a:buSzPct val="25000"/>
            </a:pPr>
            <a:r>
              <a:rPr lang="en-US" sz="5733" dirty="0" smtClean="0">
                <a:solidFill>
                  <a:srgbClr val="FFD966"/>
                </a:solidFill>
                <a:latin typeface="Arial" charset="0"/>
                <a:ea typeface="Arial" charset="0"/>
                <a:cs typeface="Arial" charset="0"/>
                <a:sym typeface="Cabin"/>
              </a:rPr>
              <a:t>Looking back: </a:t>
            </a:r>
            <a:r>
              <a:rPr lang="en" sz="5733" dirty="0" smtClean="0">
                <a:solidFill>
                  <a:srgbClr val="FFD966"/>
                </a:solidFill>
                <a:latin typeface="Arial" charset="0"/>
                <a:ea typeface="Arial" charset="0"/>
                <a:cs typeface="Arial" charset="0"/>
                <a:sym typeface="Cabin"/>
              </a:rPr>
              <a:t>SQL</a:t>
            </a:r>
            <a:endParaRPr lang="en" sz="5733" dirty="0">
              <a:solidFill>
                <a:srgbClr val="FFD966"/>
              </a:solidFill>
              <a:latin typeface="Arial" charset="0"/>
              <a:ea typeface="Arial" charset="0"/>
              <a:cs typeface="Arial" charset="0"/>
              <a:sym typeface="Cabin"/>
            </a:endParaRPr>
          </a:p>
        </p:txBody>
      </p:sp>
      <p:sp>
        <p:nvSpPr>
          <p:cNvPr id="375" name="Shape 375"/>
          <p:cNvSpPr txBox="1"/>
          <p:nvPr/>
        </p:nvSpPr>
        <p:spPr>
          <a:xfrm>
            <a:off x="6663397" y="6008288"/>
            <a:ext cx="5084999" cy="466648"/>
          </a:xfrm>
          <a:prstGeom prst="rect">
            <a:avLst/>
          </a:prstGeom>
          <a:noFill/>
          <a:ln>
            <a:noFill/>
          </a:ln>
        </p:spPr>
        <p:txBody>
          <a:bodyPr lIns="0" tIns="0" rIns="0" bIns="0" anchor="ctr" anchorCtr="0">
            <a:noAutofit/>
          </a:bodyPr>
          <a:lstStyle/>
          <a:p>
            <a:pPr algn="ctr">
              <a:buClr>
                <a:schemeClr val="lt1"/>
              </a:buClr>
              <a:buSzPct val="25000"/>
            </a:pPr>
            <a:r>
              <a:rPr lang="en" sz="2667" u="sng" dirty="0">
                <a:solidFill>
                  <a:srgbClr val="FFFF00"/>
                </a:solidFill>
                <a:latin typeface="Arial" charset="0"/>
                <a:ea typeface="Arial" charset="0"/>
                <a:cs typeface="Arial" charset="0"/>
                <a:sym typeface="Cabin"/>
                <a:hlinkClick r:id="rId3"/>
              </a:rPr>
              <a:t>http://en.wikipedia.org/wiki/SQL</a:t>
            </a:r>
          </a:p>
        </p:txBody>
      </p:sp>
      <p:sp>
        <p:nvSpPr>
          <p:cNvPr id="6" name="Shape 249"/>
          <p:cNvSpPr txBox="1">
            <a:spLocks noGrp="1"/>
          </p:cNvSpPr>
          <p:nvPr>
            <p:ph type="body" idx="1"/>
          </p:nvPr>
        </p:nvSpPr>
        <p:spPr>
          <a:xfrm>
            <a:off x="866775" y="1952625"/>
            <a:ext cx="10449000" cy="3837652"/>
          </a:xfrm>
          <a:prstGeom prst="rect">
            <a:avLst/>
          </a:prstGeom>
          <a:noFill/>
          <a:ln>
            <a:noFill/>
          </a:ln>
        </p:spPr>
        <p:txBody>
          <a:bodyPr vert="horz" lIns="28567" tIns="28567" rIns="28567" bIns="28567" rtlCol="0" anchor="ctr" anchorCtr="0">
            <a:noAutofit/>
          </a:bodyPr>
          <a:lstStyle/>
          <a:p>
            <a:pPr marL="0" indent="0">
              <a:lnSpc>
                <a:spcPct val="100000"/>
              </a:lnSpc>
              <a:spcBef>
                <a:spcPts val="0"/>
              </a:spcBef>
              <a:buClr>
                <a:schemeClr val="lt1"/>
              </a:buClr>
              <a:buSzPct val="100000"/>
              <a:buNone/>
            </a:pPr>
            <a:r>
              <a:rPr lang="en" sz="2667" dirty="0">
                <a:solidFill>
                  <a:srgbClr val="FFFF00"/>
                </a:solidFill>
                <a:latin typeface="Arial" charset="0"/>
                <a:ea typeface="Arial" charset="0"/>
                <a:cs typeface="Arial" charset="0"/>
                <a:sym typeface="Cabin"/>
              </a:rPr>
              <a:t>Structured Query Language</a:t>
            </a:r>
            <a:r>
              <a:rPr lang="en" sz="2667" dirty="0">
                <a:solidFill>
                  <a:schemeClr val="lt1"/>
                </a:solidFill>
                <a:latin typeface="Arial" charset="0"/>
                <a:ea typeface="Arial" charset="0"/>
                <a:cs typeface="Arial" charset="0"/>
                <a:sym typeface="Cabin"/>
              </a:rPr>
              <a:t> is the language we use to issue commands to the database</a:t>
            </a: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Create </a:t>
            </a:r>
            <a:r>
              <a:rPr lang="en-US" sz="2667" dirty="0">
                <a:solidFill>
                  <a:schemeClr val="lt1"/>
                </a:solidFill>
                <a:latin typeface="Arial" charset="0"/>
                <a:ea typeface="Arial" charset="0"/>
                <a:cs typeface="Arial" charset="0"/>
                <a:sym typeface="Cabin"/>
              </a:rPr>
              <a:t>data (</a:t>
            </a:r>
            <a:r>
              <a:rPr lang="en-US" sz="2667" dirty="0" err="1">
                <a:solidFill>
                  <a:schemeClr val="lt1"/>
                </a:solidFill>
                <a:latin typeface="Arial" charset="0"/>
                <a:ea typeface="Arial" charset="0"/>
                <a:cs typeface="Arial" charset="0"/>
                <a:sym typeface="Cabin"/>
              </a:rPr>
              <a:t>a.k.a</a:t>
            </a:r>
            <a:r>
              <a:rPr lang="en-US" sz="2667" dirty="0">
                <a:solidFill>
                  <a:schemeClr val="lt1"/>
                </a:solidFill>
                <a:latin typeface="Arial" charset="0"/>
                <a:ea typeface="Arial" charset="0"/>
                <a:cs typeface="Arial" charset="0"/>
                <a:sym typeface="Cabin"/>
              </a:rPr>
              <a:t> Insert)</a:t>
            </a:r>
            <a:endParaRPr lang="en" sz="2667" dirty="0">
              <a:solidFill>
                <a:schemeClr val="lt1"/>
              </a:solidFill>
              <a:latin typeface="Arial" charset="0"/>
              <a:ea typeface="Arial" charset="0"/>
              <a:cs typeface="Arial" charset="0"/>
              <a:sym typeface="Cabin"/>
            </a:endParaRP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Retrieve data</a:t>
            </a: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Update data</a:t>
            </a:r>
            <a:endParaRPr lang="en" sz="2667" dirty="0">
              <a:solidFill>
                <a:schemeClr val="lt1"/>
              </a:solidFill>
              <a:latin typeface="Arial" charset="0"/>
              <a:ea typeface="Arial" charset="0"/>
              <a:cs typeface="Arial" charset="0"/>
              <a:sym typeface="Cabin"/>
            </a:endParaRPr>
          </a:p>
          <a:p>
            <a:pPr marL="338658" lvl="1" indent="0">
              <a:lnSpc>
                <a:spcPct val="100000"/>
              </a:lnSpc>
              <a:spcBef>
                <a:spcPts val="3333"/>
              </a:spcBef>
              <a:spcAft>
                <a:spcPts val="800"/>
              </a:spcAft>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Delete data </a:t>
            </a:r>
          </a:p>
        </p:txBody>
      </p:sp>
    </p:spTree>
    <p:extLst>
      <p:ext uri="{BB962C8B-B14F-4D97-AF65-F5344CB8AC3E}">
        <p14:creationId xmlns:p14="http://schemas.microsoft.com/office/powerpoint/2010/main" val="17355376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a:solidFill>
                  <a:srgbClr val="FFFFFF"/>
                </a:solidFill>
                <a:latin typeface="+mj-lt"/>
                <a:ea typeface="+mj-ea"/>
                <a:cs typeface="+mj-cs"/>
              </a:rPr>
              <a:t>Peeking Ahead: CRUD UI</a:t>
            </a:r>
          </a:p>
        </p:txBody>
      </p:sp>
      <p:pic>
        <p:nvPicPr>
          <p:cNvPr id="4" name="Picture 3" descr="There are input boxes labelled title, price, and text  Submit / Cancel links" title="A screenshot of an ad being edited"/>
          <p:cNvPicPr>
            <a:picLocks noChangeAspect="1"/>
          </p:cNvPicPr>
          <p:nvPr/>
        </p:nvPicPr>
        <p:blipFill rotWithShape="1">
          <a:blip r:embed="rId2">
            <a:extLst>
              <a:ext uri="{28A0092B-C50C-407E-A947-70E740481C1C}">
                <a14:useLocalDpi xmlns:a14="http://schemas.microsoft.com/office/drawing/2010/main" val="0"/>
              </a:ext>
            </a:extLst>
          </a:blip>
          <a:srcRect t="562" r="-2" b="364"/>
          <a:stretch/>
        </p:blipFill>
        <p:spPr>
          <a:xfrm>
            <a:off x="8117792" y="321733"/>
            <a:ext cx="3888749" cy="2985818"/>
          </a:xfrm>
          <a:prstGeom prst="rect">
            <a:avLst/>
          </a:prstGeom>
        </p:spPr>
      </p:pic>
      <p:pic>
        <p:nvPicPr>
          <p:cNvPr id="6" name="Picture 5" descr="There are input boxes labelled title, price, and text  Submit / Cancel links" title="A screenshot of an ad being inserted">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3747" r="4372" b="3"/>
          <a:stretch/>
        </p:blipFill>
        <p:spPr>
          <a:xfrm>
            <a:off x="507968" y="222879"/>
            <a:ext cx="3730399" cy="3146432"/>
          </a:xfrm>
          <a:prstGeom prst="rect">
            <a:avLst/>
          </a:prstGeom>
        </p:spPr>
      </p:pic>
      <p:pic>
        <p:nvPicPr>
          <p:cNvPr id="5" name="Picture 4" descr="Ads&#10;&#10;    Dodge Neon 1999 (Edit | Delete)&#10;&#10;    Nissan Stanza 1990 (Edit | Delete) " title="A screenshot of a list of ads"/>
          <p:cNvPicPr>
            <a:picLocks noChangeAspect="1"/>
          </p:cNvPicPr>
          <p:nvPr/>
        </p:nvPicPr>
        <p:blipFill rotWithShape="1">
          <a:blip r:embed="rId5">
            <a:extLst>
              <a:ext uri="{28A0092B-C50C-407E-A947-70E740481C1C}">
                <a14:useLocalDpi xmlns:a14="http://schemas.microsoft.com/office/drawing/2010/main" val="0"/>
              </a:ext>
            </a:extLst>
          </a:blip>
          <a:srcRect l="2835" r="5398" b="3"/>
          <a:stretch/>
        </p:blipFill>
        <p:spPr>
          <a:xfrm>
            <a:off x="4582202" y="321733"/>
            <a:ext cx="3535590" cy="2985818"/>
          </a:xfrm>
          <a:prstGeom prst="rect">
            <a:avLst/>
          </a:prstGeom>
        </p:spPr>
      </p:pic>
      <p:pic>
        <p:nvPicPr>
          <p:cNvPr id="3" name="Picture 2" descr="Delete Ad&#10;&#10;Are you sure you want to delete the ad: Dodge Neon 1999?&#10; Submit / Cancel links" title="A screenshot of an ad being deleted"/>
          <p:cNvPicPr>
            <a:picLocks noChangeAspect="1"/>
          </p:cNvPicPr>
          <p:nvPr/>
        </p:nvPicPr>
        <p:blipFill rotWithShape="1">
          <a:blip r:embed="rId6">
            <a:extLst>
              <a:ext uri="{28A0092B-C50C-407E-A947-70E740481C1C}">
                <a14:useLocalDpi xmlns:a14="http://schemas.microsoft.com/office/drawing/2010/main" val="0"/>
              </a:ext>
            </a:extLst>
          </a:blip>
          <a:srcRect t="5381" r="-1" b="744"/>
          <a:stretch/>
        </p:blipFill>
        <p:spPr>
          <a:xfrm>
            <a:off x="317635" y="3509433"/>
            <a:ext cx="4160452" cy="3026833"/>
          </a:xfrm>
          <a:prstGeom prst="rect">
            <a:avLst/>
          </a:prstGeom>
        </p:spPr>
      </p:pic>
    </p:spTree>
    <p:extLst>
      <p:ext uri="{BB962C8B-B14F-4D97-AF65-F5344CB8AC3E}">
        <p14:creationId xmlns:p14="http://schemas.microsoft.com/office/powerpoint/2010/main" val="141299718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687204"/>
            <a:ext cx="5291666" cy="5483592"/>
          </a:xfrm>
          <a:prstGeom prst="rect">
            <a:avLst/>
          </a:prstGeom>
        </p:spPr>
      </p:pic>
      <p:pic>
        <p:nvPicPr>
          <p:cNvPr id="5" name="Picture 4" descr="Cat Sophie&#10;&#10;Go back to list   And a small picture of a cat" title="Screen shot of https://samples.dj4e.com/gview/cat/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865" y="687203"/>
            <a:ext cx="5291667" cy="5483593"/>
          </a:xfrm>
          <a:prstGeom prst="rect">
            <a:avLst/>
          </a:prstGeom>
        </p:spPr>
      </p:pic>
      <p:sp>
        <p:nvSpPr>
          <p:cNvPr id="2" name="Rectangle 1"/>
          <p:cNvSpPr/>
          <p:nvPr/>
        </p:nvSpPr>
        <p:spPr>
          <a:xfrm>
            <a:off x="982760" y="502537"/>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
        <p:nvSpPr>
          <p:cNvPr id="3" name="Rectangle 2"/>
          <p:cNvSpPr/>
          <p:nvPr/>
        </p:nvSpPr>
        <p:spPr>
          <a:xfrm>
            <a:off x="6857266" y="420361"/>
            <a:ext cx="379982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/cat/1</a:t>
            </a:r>
          </a:p>
        </p:txBody>
      </p:sp>
    </p:spTree>
    <p:extLst>
      <p:ext uri="{BB962C8B-B14F-4D97-AF65-F5344CB8AC3E}">
        <p14:creationId xmlns:p14="http://schemas.microsoft.com/office/powerpoint/2010/main" val="12305666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Generic Views </a:t>
            </a:r>
            <a:r>
              <a:rPr lang="mr-IN" dirty="0" smtClean="0"/>
              <a:t>–</a:t>
            </a:r>
            <a:r>
              <a:rPr lang="en-US" dirty="0" smtClean="0"/>
              <a:t> List / Detail</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5386466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1513" y="1013513"/>
            <a:ext cx="10787062" cy="4801314"/>
          </a:xfrm>
          <a:prstGeom prst="rect">
            <a:avLst/>
          </a:prstGeom>
          <a:solidFill>
            <a:schemeClr val="tx1"/>
          </a:solidFill>
        </p:spPr>
        <p:txBody>
          <a:bodyPr wrap="squar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gview</a:t>
            </a:r>
            <a:r>
              <a:rPr lang="en-US" dirty="0">
                <a:solidFill>
                  <a:srgbClr val="B4241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Note use of plural for list view and singular for detail view</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gview</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'cats'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views.CatListView.as_view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'cats'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'cat/&lt;</a:t>
            </a:r>
            <a:r>
              <a:rPr lang="en-US" dirty="0" err="1">
                <a:solidFill>
                  <a:srgbClr val="B42419"/>
                </a:solidFill>
                <a:latin typeface="Courier" charset="0"/>
                <a:ea typeface="Courier" charset="0"/>
                <a:cs typeface="Courier" charset="0"/>
              </a:rPr>
              <a:t>int:pk_from_url</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views.CatDetailView.as_view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'dogs'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views.DogListView.as_view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'dogs'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'dog/&lt;</a:t>
            </a:r>
            <a:r>
              <a:rPr lang="en-US" dirty="0" err="1">
                <a:solidFill>
                  <a:srgbClr val="B42419"/>
                </a:solidFill>
                <a:latin typeface="Courier" charset="0"/>
                <a:ea typeface="Courier" charset="0"/>
                <a:cs typeface="Courier" charset="0"/>
              </a:rPr>
              <a:t>int:pk</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views.DogDetailView.as_view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'dog'</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'horses'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views.HorseListView.as_view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'horses'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'horse/&lt;</a:t>
            </a:r>
            <a:r>
              <a:rPr lang="en-US" dirty="0" err="1">
                <a:solidFill>
                  <a:srgbClr val="B42419"/>
                </a:solidFill>
                <a:latin typeface="Courier" charset="0"/>
                <a:ea typeface="Courier" charset="0"/>
                <a:cs typeface="Courier" charset="0"/>
              </a:rPr>
              <a:t>int:pk</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views.HorseDetailView.as_view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'horse'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'cars'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views.CarListView.as_view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'cars'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'car/&lt;</a:t>
            </a:r>
            <a:r>
              <a:rPr lang="en-US" dirty="0" err="1">
                <a:solidFill>
                  <a:srgbClr val="B42419"/>
                </a:solidFill>
                <a:latin typeface="Courier" charset="0"/>
                <a:ea typeface="Courier" charset="0"/>
                <a:cs typeface="Courier" charset="0"/>
              </a:rPr>
              <a:t>int:pk</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views.CarDetailView.as_view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'car'</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5" name="TextBox 4"/>
          <p:cNvSpPr txBox="1"/>
          <p:nvPr/>
        </p:nvSpPr>
        <p:spPr>
          <a:xfrm>
            <a:off x="671513" y="585783"/>
            <a:ext cx="2777427" cy="369332"/>
          </a:xfrm>
          <a:prstGeom prst="rect">
            <a:avLst/>
          </a:prstGeom>
          <a:noFill/>
        </p:spPr>
        <p:txBody>
          <a:bodyPr wrap="none" rtlCol="0">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urls.py</a:t>
            </a:r>
            <a:endParaRPr lang="en-US" dirty="0">
              <a:solidFill>
                <a:srgbClr val="FFFF00"/>
              </a:solidFill>
            </a:endParaRPr>
          </a:p>
        </p:txBody>
      </p:sp>
    </p:spTree>
    <p:extLst>
      <p:ext uri="{BB962C8B-B14F-4D97-AF65-F5344CB8AC3E}">
        <p14:creationId xmlns:p14="http://schemas.microsoft.com/office/powerpoint/2010/main" val="9336793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1283" y="547607"/>
            <a:ext cx="9583699" cy="5355312"/>
          </a:xfrm>
          <a:prstGeom prst="rect">
            <a:avLst/>
          </a:prstGeom>
          <a:solidFill>
            <a:schemeClr val="tx1"/>
          </a:solidFill>
        </p:spPr>
        <p:txBody>
          <a:bodyPr wrap="squar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https://</a:t>
            </a:r>
            <a:r>
              <a:rPr lang="en-US" dirty="0" err="1">
                <a:solidFill>
                  <a:srgbClr val="400BD9"/>
                </a:solidFill>
                <a:latin typeface="Courier" charset="0"/>
                <a:ea typeface="Courier" charset="0"/>
                <a:cs typeface="Courier" charset="0"/>
              </a:rPr>
              <a:t>docs.djangoproject.com</a:t>
            </a:r>
            <a:r>
              <a:rPr lang="en-US" dirty="0">
                <a:solidFill>
                  <a:srgbClr val="400BD9"/>
                </a:solidFill>
                <a:latin typeface="Courier" charset="0"/>
                <a:ea typeface="Courier" charset="0"/>
                <a:cs typeface="Courier" charset="0"/>
              </a:rPr>
              <a:t>/</a:t>
            </a:r>
            <a:r>
              <a:rPr lang="en-US" dirty="0" err="1">
                <a:solidFill>
                  <a:srgbClr val="400BD9"/>
                </a:solidFill>
                <a:latin typeface="Courier" charset="0"/>
                <a:ea typeface="Courier" charset="0"/>
                <a:cs typeface="Courier" charset="0"/>
              </a:rPr>
              <a:t>en</a:t>
            </a:r>
            <a:r>
              <a:rPr lang="en-US" dirty="0">
                <a:solidFill>
                  <a:srgbClr val="400BD9"/>
                </a:solidFill>
                <a:latin typeface="Courier" charset="0"/>
                <a:ea typeface="Courier" charset="0"/>
                <a:cs typeface="Courier" charset="0"/>
              </a:rPr>
              <a:t>/2.1/topics/http/</a:t>
            </a:r>
            <a:r>
              <a:rPr lang="en-US" dirty="0" err="1">
                <a:solidFill>
                  <a:srgbClr val="400BD9"/>
                </a:solidFill>
                <a:latin typeface="Courier" charset="0"/>
                <a:ea typeface="Courier" charset="0"/>
                <a:cs typeface="Courier" charset="0"/>
              </a:rPr>
              <a:t>urls</a:t>
            </a:r>
            <a:r>
              <a:rPr lang="en-US" dirty="0">
                <a:solidFill>
                  <a:srgbClr val="400BD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pre-defined class from Django</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function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'game'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views.game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'rest/&lt;</a:t>
            </a:r>
            <a:r>
              <a:rPr lang="en-US" dirty="0" err="1">
                <a:solidFill>
                  <a:srgbClr val="B42419"/>
                </a:solidFill>
                <a:latin typeface="Courier" charset="0"/>
                <a:ea typeface="Courier" charset="0"/>
                <a:cs typeface="Courier" charset="0"/>
              </a:rPr>
              <a:t>int:guess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a:t>
            </a:r>
            <a:r>
              <a:rPr lang="en-US" dirty="0" smtClean="0">
                <a:solidFill>
                  <a:srgbClr val="400BD9"/>
                </a:solidFill>
                <a:latin typeface="Courier" charset="0"/>
                <a:ea typeface="Courier" charset="0"/>
                <a:cs typeface="Courier" charset="0"/>
              </a:rPr>
              <a:t># our class </a:t>
            </a:r>
            <a:r>
              <a:rPr lang="en-US" dirty="0">
                <a:solidFill>
                  <a:srgbClr val="400BD9"/>
                </a:solidFill>
                <a:latin typeface="Courier" charset="0"/>
                <a:ea typeface="Courier" charset="0"/>
                <a:cs typeface="Courier" charset="0"/>
              </a:rPr>
              <a:t>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path(</a:t>
            </a:r>
            <a:r>
              <a:rPr lang="en-US" dirty="0" smtClean="0">
                <a:solidFill>
                  <a:srgbClr val="B42419"/>
                </a:solidFill>
                <a:latin typeface="Courier" charset="0"/>
                <a:ea typeface="Courier" charset="0"/>
                <a:cs typeface="Courier" charset="0"/>
              </a:rPr>
              <a:t>'remain/&lt;</a:t>
            </a:r>
            <a:r>
              <a:rPr lang="en-US" dirty="0" err="1" smtClean="0">
                <a:solidFill>
                  <a:srgbClr val="B42419"/>
                </a:solidFill>
                <a:latin typeface="Courier" charset="0"/>
                <a:ea typeface="Courier" charset="0"/>
                <a:cs typeface="Courier" charset="0"/>
              </a:rPr>
              <a:t>slug:guess</a:t>
            </a:r>
            <a:r>
              <a:rPr lang="en-US" dirty="0" smtClean="0">
                <a:solidFill>
                  <a:srgbClr val="B42419"/>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views.RestMainView.as_view</a:t>
            </a:r>
            <a:r>
              <a:rPr lang="en-US"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a:t>
            </a:r>
            <a:endParaRPr lang="en-US" b="1" dirty="0">
              <a:latin typeface="Courier" charset="0"/>
              <a:ea typeface="Courier" charset="0"/>
              <a:cs typeface="Courier" charset="0"/>
            </a:endParaRPr>
          </a:p>
        </p:txBody>
      </p:sp>
      <p:sp>
        <p:nvSpPr>
          <p:cNvPr id="6" name="TextBox 5"/>
          <p:cNvSpPr txBox="1"/>
          <p:nvPr/>
        </p:nvSpPr>
        <p:spPr>
          <a:xfrm>
            <a:off x="8416519" y="691078"/>
            <a:ext cx="1976823" cy="369332"/>
          </a:xfrm>
          <a:prstGeom prst="rect">
            <a:avLst/>
          </a:prstGeom>
          <a:noFill/>
        </p:spPr>
        <p:txBody>
          <a:bodyPr wrap="none" rtlCol="0">
            <a:spAutoFit/>
          </a:bodyPr>
          <a:lstStyle/>
          <a:p>
            <a:r>
              <a:rPr lang="en-US" b="1" dirty="0" smtClean="0">
                <a:solidFill>
                  <a:schemeClr val="bg1"/>
                </a:solidFill>
                <a:latin typeface="Courier New" charset="0"/>
                <a:ea typeface="Courier New" charset="0"/>
                <a:cs typeface="Courier New" charset="0"/>
              </a:rPr>
              <a:t>views/</a:t>
            </a:r>
            <a:r>
              <a:rPr lang="en-US" b="1" dirty="0" err="1" smtClean="0">
                <a:solidFill>
                  <a:schemeClr val="bg1"/>
                </a:solidFill>
                <a:latin typeface="Courier New" charset="0"/>
                <a:ea typeface="Courier New" charset="0"/>
                <a:cs typeface="Courier New" charset="0"/>
              </a:rPr>
              <a:t>urls.py</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558581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7705" y="1152561"/>
            <a:ext cx="7010400" cy="3108543"/>
          </a:xfrm>
          <a:prstGeom prst="rect">
            <a:avLst/>
          </a:prstGeom>
          <a:solidFill>
            <a:schemeClr val="tx1"/>
          </a:solidFill>
        </p:spPr>
        <p:txBody>
          <a:bodyPr wrap="square">
            <a:spAutoFit/>
          </a:bodyPr>
          <a:lstStyle/>
          <a:p>
            <a:r>
              <a:rPr lang="mr-IN" sz="1400" dirty="0">
                <a:solidFill>
                  <a:srgbClr val="1396A3"/>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1396A3"/>
                </a:solidFill>
                <a:latin typeface="Courier" charset="0"/>
                <a:ea typeface="Courier" charset="0"/>
                <a:cs typeface="Courier" charset="0"/>
              </a:rPr>
              <a:t>&gt;</a:t>
            </a:r>
            <a:r>
              <a:rPr lang="mr-IN" sz="1400" dirty="0" err="1">
                <a:solidFill>
                  <a:srgbClr val="C814C9"/>
                </a:solidFill>
                <a:latin typeface="Courier" charset="0"/>
                <a:ea typeface="Courier" charset="0"/>
                <a:cs typeface="Courier" charset="0"/>
              </a:rPr>
              <a:t>Cat</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List</a:t>
            </a:r>
            <a:r>
              <a:rPr lang="mr-IN" sz="1400" dirty="0">
                <a:solidFill>
                  <a:srgbClr val="2EAEBB"/>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if </a:t>
            </a:r>
            <a:r>
              <a:rPr lang="en-US" sz="1400" dirty="0" err="1">
                <a:solidFill>
                  <a:srgbClr val="000000"/>
                </a:solidFill>
                <a:latin typeface="Courier" charset="0"/>
                <a:ea typeface="Courier" charset="0"/>
                <a:cs typeface="Courier" charset="0"/>
              </a:rPr>
              <a:t>cat_list</a:t>
            </a:r>
            <a:r>
              <a:rPr lang="en-US" sz="1400" dirty="0">
                <a:solidFill>
                  <a:srgbClr val="000000"/>
                </a:solidFill>
                <a:latin typeface="Courier" charset="0"/>
                <a:ea typeface="Courier" charset="0"/>
                <a:cs typeface="Courier" charset="0"/>
              </a:rPr>
              <a:t> %}</a:t>
            </a: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ul</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 for cat in </a:t>
            </a:r>
            <a:r>
              <a:rPr lang="en-US" sz="1400" dirty="0" err="1">
                <a:solidFill>
                  <a:srgbClr val="000000"/>
                </a:solidFill>
                <a:latin typeface="Courier" charset="0"/>
                <a:ea typeface="Courier" charset="0"/>
                <a:cs typeface="Courier" charset="0"/>
              </a:rPr>
              <a:t>cat_list</a:t>
            </a:r>
            <a:r>
              <a:rPr lang="en-US"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gview:cat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cat.id</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err="1">
                <a:solidFill>
                  <a:srgbClr val="C814C9"/>
                </a:solidFill>
                <a:latin typeface="Courier" charset="0"/>
                <a:ea typeface="Courier" charset="0"/>
                <a:cs typeface="Courier" charset="0"/>
              </a:rPr>
              <a:t>cat.name</a:t>
            </a:r>
            <a:r>
              <a:rPr lang="mr-IN" sz="1400" u="sng" dirty="0">
                <a:solidFill>
                  <a:srgbClr val="C814C9"/>
                </a:solidFill>
                <a:latin typeface="Courier" charset="0"/>
                <a:ea typeface="Courier" charset="0"/>
                <a:cs typeface="Courier" charset="0"/>
              </a:rPr>
              <a:t> }}</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000000"/>
                </a:solidFill>
                <a:latin typeface="Courier" charset="0"/>
                <a:ea typeface="Courier" charset="0"/>
                <a:cs typeface="Courier" charset="0"/>
              </a:rPr>
              <a:t>    </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000000"/>
                </a:solidFill>
                <a:latin typeface="Courier" charset="0"/>
                <a:ea typeface="Courier" charset="0"/>
                <a:cs typeface="Courier" charset="0"/>
              </a:rPr>
              <a:t>  {% </a:t>
            </a:r>
            <a:r>
              <a:rPr lang="mr-IN" sz="1400" u="sng" dirty="0" err="1">
                <a:solidFill>
                  <a:srgbClr val="000000"/>
                </a:solidFill>
                <a:latin typeface="Courier" charset="0"/>
                <a:ea typeface="Courier" charset="0"/>
                <a:cs typeface="Courier" charset="0"/>
              </a:rPr>
              <a:t>endfor</a:t>
            </a:r>
            <a:r>
              <a:rPr lang="mr-IN" sz="1400" u="sng" dirty="0">
                <a:solidFill>
                  <a:srgbClr val="000000"/>
                </a:solidFill>
                <a:latin typeface="Courier" charset="0"/>
                <a:ea typeface="Courier" charset="0"/>
                <a:cs typeface="Courier" charset="0"/>
              </a:rPr>
              <a:t> %}</a:t>
            </a: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ul</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000000"/>
                </a:solidFill>
                <a:latin typeface="Courier" charset="0"/>
                <a:ea typeface="Courier" charset="0"/>
                <a:cs typeface="Courier" charset="0"/>
              </a:rPr>
              <a:t>{% else %}</a:t>
            </a:r>
          </a:p>
          <a:p>
            <a:r>
              <a:rPr lang="en-US" sz="1400" u="sng" dirty="0">
                <a:solidFill>
                  <a:srgbClr val="000000"/>
                </a:solidFill>
                <a:latin typeface="Courier" charset="0"/>
                <a:ea typeface="Courier" charset="0"/>
                <a:cs typeface="Courier" charset="0"/>
              </a:rPr>
              <a:t>  </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p</a:t>
            </a:r>
            <a:r>
              <a:rPr lang="en-US" sz="1400" u="sng" dirty="0">
                <a:solidFill>
                  <a:srgbClr val="2EAEBB"/>
                </a:solidFill>
                <a:latin typeface="Courier" charset="0"/>
                <a:ea typeface="Courier" charset="0"/>
                <a:cs typeface="Courier" charset="0"/>
              </a:rPr>
              <a:t>&gt;</a:t>
            </a:r>
            <a:r>
              <a:rPr lang="en-US" sz="1400" u="sng" dirty="0">
                <a:solidFill>
                  <a:srgbClr val="000000"/>
                </a:solidFill>
                <a:latin typeface="Courier" charset="0"/>
                <a:ea typeface="Courier" charset="0"/>
                <a:cs typeface="Courier" charset="0"/>
              </a:rPr>
              <a:t>There are no cats in the database.</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p</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000000"/>
                </a:solidFill>
                <a:latin typeface="Courier" charset="0"/>
                <a:ea typeface="Courier" charset="0"/>
                <a:cs typeface="Courier" charset="0"/>
              </a:rPr>
              <a:t>{% </a:t>
            </a:r>
            <a:r>
              <a:rPr lang="mr-IN" sz="1400" u="sng" dirty="0" err="1">
                <a:solidFill>
                  <a:srgbClr val="000000"/>
                </a:solidFill>
                <a:latin typeface="Courier" charset="0"/>
                <a:ea typeface="Courier" charset="0"/>
                <a:cs typeface="Courier" charset="0"/>
              </a:rPr>
              <a:t>endif</a:t>
            </a:r>
            <a:r>
              <a:rPr lang="mr-IN" sz="1400" u="sng" dirty="0">
                <a:solidFill>
                  <a:srgbClr val="000000"/>
                </a:solidFill>
                <a:latin typeface="Courier" charset="0"/>
                <a:ea typeface="Courier" charset="0"/>
                <a:cs typeface="Courier" charset="0"/>
              </a:rPr>
              <a:t> %}</a:t>
            </a: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en-US" sz="1400" dirty="0">
              <a:latin typeface="Courier" charset="0"/>
              <a:ea typeface="Courier" charset="0"/>
              <a:cs typeface="Courier" charset="0"/>
            </a:endParaRPr>
          </a:p>
        </p:txBody>
      </p:sp>
      <p:sp>
        <p:nvSpPr>
          <p:cNvPr id="6" name="Rectangle 5"/>
          <p:cNvSpPr/>
          <p:nvPr/>
        </p:nvSpPr>
        <p:spPr>
          <a:xfrm>
            <a:off x="747705" y="783229"/>
            <a:ext cx="4963090"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/templates/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cat_list.html</a:t>
            </a:r>
            <a:endParaRPr lang="en-US" dirty="0">
              <a:solidFill>
                <a:srgbClr val="FFFF00"/>
              </a:solidFill>
              <a:effectLst/>
            </a:endParaRPr>
          </a:p>
        </p:txBody>
      </p:sp>
      <p:pic>
        <p:nvPicPr>
          <p:cNvPr id="8" name="Picture 7"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104" y="840381"/>
            <a:ext cx="4433895" cy="4594710"/>
          </a:xfrm>
          <a:prstGeom prst="rect">
            <a:avLst/>
          </a:prstGeom>
        </p:spPr>
      </p:pic>
      <p:sp>
        <p:nvSpPr>
          <p:cNvPr id="9" name="Rectangle 8"/>
          <p:cNvSpPr/>
          <p:nvPr/>
        </p:nvSpPr>
        <p:spPr>
          <a:xfrm>
            <a:off x="8133649" y="721674"/>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Tree>
    <p:extLst>
      <p:ext uri="{BB962C8B-B14F-4D97-AF65-F5344CB8AC3E}">
        <p14:creationId xmlns:p14="http://schemas.microsoft.com/office/powerpoint/2010/main" val="232082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6281" y="1241947"/>
            <a:ext cx="5938844" cy="1815882"/>
          </a:xfrm>
          <a:prstGeom prst="rect">
            <a:avLst/>
          </a:prstGeom>
          <a:solidFill>
            <a:schemeClr val="tx1"/>
          </a:solidFill>
        </p:spPr>
        <p:txBody>
          <a:bodyPr wrap="square">
            <a:spAutoFit/>
          </a:bodyPr>
          <a:lstStyle/>
          <a:p>
            <a:r>
              <a:rPr lang="mr-IN" sz="1400" dirty="0">
                <a:solidFill>
                  <a:srgbClr val="1396A3"/>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1396A3"/>
                </a:solidFill>
                <a:latin typeface="Courier" charset="0"/>
                <a:ea typeface="Courier" charset="0"/>
                <a:cs typeface="Courier" charset="0"/>
              </a:rPr>
              <a:t>&gt;</a:t>
            </a:r>
            <a:r>
              <a:rPr lang="mr-IN" sz="1400" dirty="0" err="1">
                <a:solidFill>
                  <a:srgbClr val="C814C9"/>
                </a:solidFill>
                <a:latin typeface="Courier" charset="0"/>
                <a:ea typeface="Courier" charset="0"/>
                <a:cs typeface="Courier" charset="0"/>
              </a:rPr>
              <a:t>Cat</a:t>
            </a:r>
            <a:r>
              <a:rPr lang="mr-IN" sz="1400" dirty="0">
                <a:solidFill>
                  <a:srgbClr val="C814C9"/>
                </a:solidFill>
                <a:latin typeface="Courier" charset="0"/>
                <a:ea typeface="Courier" charset="0"/>
                <a:cs typeface="Courier" charset="0"/>
              </a:rPr>
              <a:t> {{ </a:t>
            </a:r>
            <a:r>
              <a:rPr lang="mr-IN" sz="1400" dirty="0" err="1">
                <a:solidFill>
                  <a:srgbClr val="C814C9"/>
                </a:solidFill>
                <a:latin typeface="Courier" charset="0"/>
                <a:ea typeface="Courier" charset="0"/>
                <a:cs typeface="Courier" charset="0"/>
              </a:rPr>
              <a:t>cat.name</a:t>
            </a:r>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url</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&gt;</a:t>
            </a:r>
            <a:r>
              <a:rPr lang="en-US" sz="1400" u="sng" dirty="0">
                <a:solidFill>
                  <a:srgbClr val="C814C9"/>
                </a:solidFill>
                <a:latin typeface="Courier" charset="0"/>
                <a:ea typeface="Courier" charset="0"/>
                <a:cs typeface="Courier" charset="0"/>
              </a:rPr>
              <a:t>Go back to list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2EAEBB"/>
                </a:solidFill>
                <a:latin typeface="Courier" charset="0"/>
                <a:ea typeface="Courier" charset="0"/>
                <a:cs typeface="Courier" charset="0"/>
              </a:rPr>
              <a:t>&lt;</a:t>
            </a:r>
            <a:r>
              <a:rPr lang="en-US" sz="1400" u="sng" dirty="0" err="1">
                <a:solidFill>
                  <a:srgbClr val="C1651C"/>
                </a:solidFill>
                <a:latin typeface="Courier" charset="0"/>
                <a:ea typeface="Courier" charset="0"/>
                <a:cs typeface="Courier" charset="0"/>
              </a:rPr>
              <a:t>img</a:t>
            </a:r>
            <a:r>
              <a:rPr lang="en-US" sz="1400" u="sng" dirty="0">
                <a:solidFill>
                  <a:srgbClr val="2EAEBB"/>
                </a:solidFill>
                <a:latin typeface="Courier" charset="0"/>
                <a:ea typeface="Courier" charset="0"/>
                <a:cs typeface="Courier" charset="0"/>
              </a:rPr>
              <a:t> </a:t>
            </a:r>
            <a:r>
              <a:rPr lang="en-US" sz="1400" u="sng" dirty="0" err="1">
                <a:solidFill>
                  <a:srgbClr val="2FB41D"/>
                </a:solidFill>
                <a:latin typeface="Courier" charset="0"/>
                <a:ea typeface="Courier" charset="0"/>
                <a:cs typeface="Courier" charset="0"/>
              </a:rPr>
              <a:t>src</a:t>
            </a:r>
            <a:r>
              <a:rPr lang="en-US" sz="1400" u="sng" dirty="0">
                <a:solidFill>
                  <a:srgbClr val="2EAEBB"/>
                </a:solidFill>
                <a:latin typeface="Courier" charset="0"/>
                <a:ea typeface="Courier" charset="0"/>
                <a:cs typeface="Courier" charset="0"/>
              </a:rPr>
              <a:t>=</a:t>
            </a:r>
            <a:r>
              <a:rPr lang="en-US" sz="1400" u="sng" dirty="0">
                <a:solidFill>
                  <a:srgbClr val="B42419"/>
                </a:solidFill>
                <a:latin typeface="Courier" charset="0"/>
                <a:ea typeface="Courier" charset="0"/>
                <a:cs typeface="Courier" charset="0"/>
              </a:rPr>
              <a:t>"https://</a:t>
            </a:r>
            <a:r>
              <a:rPr lang="en-US" sz="1400" u="sng" dirty="0" err="1">
                <a:solidFill>
                  <a:srgbClr val="B42419"/>
                </a:solidFill>
                <a:latin typeface="Courier" charset="0"/>
                <a:ea typeface="Courier" charset="0"/>
                <a:cs typeface="Courier" charset="0"/>
              </a:rPr>
              <a:t>loremflickr.com</a:t>
            </a:r>
            <a:r>
              <a:rPr lang="en-US" sz="1400" u="sng" dirty="0">
                <a:solidFill>
                  <a:srgbClr val="B42419"/>
                </a:solidFill>
                <a:latin typeface="Courier" charset="0"/>
                <a:ea typeface="Courier" charset="0"/>
                <a:cs typeface="Courier" charset="0"/>
              </a:rPr>
              <a:t>/160/120/cat"</a:t>
            </a:r>
            <a:r>
              <a:rPr lang="en-US" sz="1400" u="sng" dirty="0">
                <a:solidFill>
                  <a:srgbClr val="2EAEBB"/>
                </a:solidFill>
                <a:latin typeface="Courier" charset="0"/>
                <a:ea typeface="Courier" charset="0"/>
                <a:cs typeface="Courier" charset="0"/>
              </a:rPr>
              <a:t> </a:t>
            </a:r>
            <a:endParaRPr lang="en-US" sz="1400" u="sng" dirty="0">
              <a:solidFill>
                <a:srgbClr val="000000"/>
              </a:solidFill>
              <a:latin typeface="Courier" charset="0"/>
              <a:ea typeface="Courier" charset="0"/>
              <a:cs typeface="Courier" charset="0"/>
            </a:endParaRPr>
          </a:p>
          <a:p>
            <a:r>
              <a:rPr lang="en-US" sz="1400" u="sng" dirty="0">
                <a:solidFill>
                  <a:srgbClr val="2EAEBB"/>
                </a:solidFill>
                <a:latin typeface="Courier" charset="0"/>
                <a:ea typeface="Courier" charset="0"/>
                <a:cs typeface="Courier" charset="0"/>
              </a:rPr>
              <a:t>    </a:t>
            </a:r>
            <a:r>
              <a:rPr lang="en-US" sz="1400" u="sng" dirty="0">
                <a:solidFill>
                  <a:srgbClr val="2FB41D"/>
                </a:solidFill>
                <a:latin typeface="Courier" charset="0"/>
                <a:ea typeface="Courier" charset="0"/>
                <a:cs typeface="Courier" charset="0"/>
              </a:rPr>
              <a:t>alt</a:t>
            </a:r>
            <a:r>
              <a:rPr lang="en-US" sz="1400" u="sng" dirty="0">
                <a:solidFill>
                  <a:srgbClr val="2EAEBB"/>
                </a:solidFill>
                <a:latin typeface="Courier" charset="0"/>
                <a:ea typeface="Courier" charset="0"/>
                <a:cs typeface="Courier" charset="0"/>
              </a:rPr>
              <a:t>=</a:t>
            </a:r>
            <a:r>
              <a:rPr lang="en-US" sz="1400" u="sng" dirty="0">
                <a:solidFill>
                  <a:srgbClr val="B42419"/>
                </a:solidFill>
                <a:latin typeface="Courier" charset="0"/>
                <a:ea typeface="Courier" charset="0"/>
                <a:cs typeface="Courier" charset="0"/>
              </a:rPr>
              <a:t>"A random picture of a cat"</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en-US" sz="1400" dirty="0">
              <a:latin typeface="Courier" charset="0"/>
              <a:ea typeface="Courier" charset="0"/>
              <a:cs typeface="Courier" charset="0"/>
            </a:endParaRPr>
          </a:p>
        </p:txBody>
      </p:sp>
      <p:sp>
        <p:nvSpPr>
          <p:cNvPr id="7" name="Rectangle 6"/>
          <p:cNvSpPr/>
          <p:nvPr/>
        </p:nvSpPr>
        <p:spPr>
          <a:xfrm>
            <a:off x="764374" y="783229"/>
            <a:ext cx="5722144" cy="369332"/>
          </a:xfrm>
          <a:prstGeom prst="rect">
            <a:avLst/>
          </a:prstGeom>
        </p:spPr>
        <p:txBody>
          <a:bodyPr wrap="squar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/templates/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cat_detail.html</a:t>
            </a:r>
            <a:endParaRPr lang="en-US" dirty="0">
              <a:solidFill>
                <a:srgbClr val="FFFF00"/>
              </a:solidFill>
              <a:effectLst/>
            </a:endParaRPr>
          </a:p>
        </p:txBody>
      </p:sp>
      <p:pic>
        <p:nvPicPr>
          <p:cNvPr id="8" name="Picture 7" descr="Cat Sophie&#10;&#10;Go back to list   And a small picture of a cat" title="Screen shot of https://samples.dj4e.com/gview/cat/1">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7878" y="967895"/>
            <a:ext cx="4701648" cy="4872174"/>
          </a:xfrm>
          <a:prstGeom prst="rect">
            <a:avLst/>
          </a:prstGeom>
        </p:spPr>
      </p:pic>
      <p:sp>
        <p:nvSpPr>
          <p:cNvPr id="9" name="Rectangle 8"/>
          <p:cNvSpPr/>
          <p:nvPr/>
        </p:nvSpPr>
        <p:spPr>
          <a:xfrm>
            <a:off x="7514491" y="783229"/>
            <a:ext cx="379982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/cat/1</a:t>
            </a:r>
          </a:p>
        </p:txBody>
      </p:sp>
    </p:spTree>
    <p:extLst>
      <p:ext uri="{BB962C8B-B14F-4D97-AF65-F5344CB8AC3E}">
        <p14:creationId xmlns:p14="http://schemas.microsoft.com/office/powerpoint/2010/main" val="34656893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Don't Repeat Yourself (DRY)</a:t>
            </a:r>
            <a:endParaRPr lang="en-US" dirty="0"/>
          </a:p>
        </p:txBody>
      </p:sp>
      <p:sp>
        <p:nvSpPr>
          <p:cNvPr id="3" name="Rectangle 2"/>
          <p:cNvSpPr/>
          <p:nvPr/>
        </p:nvSpPr>
        <p:spPr>
          <a:xfrm>
            <a:off x="939800" y="1558415"/>
            <a:ext cx="10414000" cy="3785652"/>
          </a:xfrm>
          <a:prstGeom prst="rect">
            <a:avLst/>
          </a:prstGeom>
        </p:spPr>
        <p:txBody>
          <a:bodyPr wrap="square">
            <a:spAutoFit/>
          </a:bodyPr>
          <a:lstStyle/>
          <a:p>
            <a:r>
              <a:rPr lang="en-US" sz="2400" dirty="0"/>
              <a:t>Don't repeat yourself (DRY, or sometimes do not repeat yourself) is a principle of software development aimed at reducing repetition of software </a:t>
            </a:r>
            <a:r>
              <a:rPr lang="en-US" sz="2400" dirty="0" smtClean="0"/>
              <a:t>patterns] </a:t>
            </a:r>
            <a:r>
              <a:rPr lang="en-US" sz="2400" dirty="0"/>
              <a:t>replacing it with abstractions or using data normalization to avoid </a:t>
            </a:r>
            <a:r>
              <a:rPr lang="en-US" sz="2400" smtClean="0"/>
              <a:t>redundancy.  </a:t>
            </a:r>
            <a:r>
              <a:rPr lang="en-US" sz="2400" dirty="0" smtClean="0"/>
              <a:t>The </a:t>
            </a:r>
            <a:r>
              <a:rPr lang="en-US" sz="2400" dirty="0"/>
              <a:t>principle has been formulated by Andy Hunt and Dave Thomas in their book The Pragmatic </a:t>
            </a:r>
            <a:r>
              <a:rPr lang="en-US" sz="2400" dirty="0" smtClean="0"/>
              <a:t>Programmer. </a:t>
            </a:r>
          </a:p>
          <a:p>
            <a:endParaRPr lang="en-US" sz="2400" dirty="0"/>
          </a:p>
          <a:p>
            <a:r>
              <a:rPr lang="en-US" sz="2400" dirty="0" smtClean="0"/>
              <a:t>When </a:t>
            </a:r>
            <a:r>
              <a:rPr lang="en-US" sz="2400" dirty="0"/>
              <a:t>the DRY principle is applied successfully, a modification of any single element of a system does not require a change in other logically unrelated elements. Additionally, elements that are logically related all change predictably and uniformly, and are thus kept in sync. </a:t>
            </a:r>
          </a:p>
        </p:txBody>
      </p:sp>
      <p:sp>
        <p:nvSpPr>
          <p:cNvPr id="4" name="Rectangle 3"/>
          <p:cNvSpPr/>
          <p:nvPr/>
        </p:nvSpPr>
        <p:spPr>
          <a:xfrm>
            <a:off x="6096000" y="5496464"/>
            <a:ext cx="5475794" cy="369332"/>
          </a:xfrm>
          <a:prstGeom prst="rect">
            <a:avLst/>
          </a:prstGeom>
        </p:spPr>
        <p:txBody>
          <a:bodyPr wrap="none">
            <a:spAutoFit/>
          </a:bodyPr>
          <a:lstStyle/>
          <a:p>
            <a:r>
              <a:rPr lang="en-US" dirty="0">
                <a:solidFill>
                  <a:srgbClr val="FFFF00"/>
                </a:solidFill>
              </a:rPr>
              <a:t>https://</a:t>
            </a:r>
            <a:r>
              <a:rPr lang="en-US" dirty="0" err="1">
                <a:solidFill>
                  <a:srgbClr val="FFFF00"/>
                </a:solidFill>
              </a:rPr>
              <a:t>en.wikipedia.org</a:t>
            </a:r>
            <a:r>
              <a:rPr lang="en-US" dirty="0">
                <a:solidFill>
                  <a:srgbClr val="FFFF00"/>
                </a:solidFill>
              </a:rPr>
              <a:t>/wiki/Don%27t_repeat_yourself</a:t>
            </a:r>
          </a:p>
        </p:txBody>
      </p:sp>
    </p:spTree>
    <p:extLst>
      <p:ext uri="{BB962C8B-B14F-4D97-AF65-F5344CB8AC3E}">
        <p14:creationId xmlns:p14="http://schemas.microsoft.com/office/powerpoint/2010/main" val="13505367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class-based generic views</a:t>
            </a:r>
            <a:endParaRPr lang="en-US" dirty="0"/>
          </a:p>
        </p:txBody>
      </p:sp>
      <p:sp>
        <p:nvSpPr>
          <p:cNvPr id="3" name="Rectangle 2"/>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
        <p:nvSpPr>
          <p:cNvPr id="4" name="Rectangle 3"/>
          <p:cNvSpPr/>
          <p:nvPr/>
        </p:nvSpPr>
        <p:spPr>
          <a:xfrm>
            <a:off x="1135856" y="1943435"/>
            <a:ext cx="9920287" cy="2554545"/>
          </a:xfrm>
          <a:prstGeom prst="rect">
            <a:avLst/>
          </a:prstGeom>
          <a:solidFill>
            <a:schemeClr val="tx1"/>
          </a:solidFill>
        </p:spPr>
        <p:txBody>
          <a:bodyPr wrap="square">
            <a:spAutoFit/>
          </a:bodyPr>
          <a:lstStyle/>
          <a:p>
            <a:r>
              <a:rPr lang="en-US" sz="2000" dirty="0">
                <a:solidFill>
                  <a:srgbClr val="09442A"/>
                </a:solidFill>
              </a:rPr>
              <a:t>Writing Web applications can be monotonous, because we repeat certain patterns again and again. </a:t>
            </a:r>
            <a:r>
              <a:rPr lang="en-US" sz="2000" dirty="0" smtClean="0">
                <a:solidFill>
                  <a:srgbClr val="09442A"/>
                </a:solidFill>
              </a:rPr>
              <a:t> Django’s </a:t>
            </a:r>
            <a:r>
              <a:rPr lang="en-US" sz="2000" i="1" dirty="0">
                <a:solidFill>
                  <a:srgbClr val="09442A"/>
                </a:solidFill>
              </a:rPr>
              <a:t>generic views</a:t>
            </a:r>
            <a:r>
              <a:rPr lang="en-US" sz="2000" dirty="0">
                <a:solidFill>
                  <a:srgbClr val="09442A"/>
                </a:solidFill>
              </a:rPr>
              <a:t> were developed to ease that pain. They take certain common idioms and patterns found in view development and abstract them so that you can quickly write common views of data without having to write too much </a:t>
            </a:r>
            <a:r>
              <a:rPr lang="en-US" sz="2000" dirty="0" smtClean="0">
                <a:solidFill>
                  <a:srgbClr val="09442A"/>
                </a:solidFill>
              </a:rPr>
              <a:t>repetitive code.</a:t>
            </a:r>
          </a:p>
          <a:p>
            <a:endParaRPr lang="en-US" sz="2000" dirty="0">
              <a:solidFill>
                <a:srgbClr val="09442A"/>
              </a:solidFill>
            </a:endParaRPr>
          </a:p>
          <a:p>
            <a:r>
              <a:rPr lang="en-US" sz="2000" dirty="0">
                <a:solidFill>
                  <a:srgbClr val="09442A"/>
                </a:solidFill>
              </a:rPr>
              <a:t>We can recognize certain common tasks, like displaying a list of </a:t>
            </a:r>
            <a:r>
              <a:rPr lang="en-US" sz="2000" dirty="0" smtClean="0">
                <a:solidFill>
                  <a:srgbClr val="09442A"/>
                </a:solidFill>
              </a:rPr>
              <a:t>model objects</a:t>
            </a:r>
            <a:r>
              <a:rPr lang="en-US" sz="2000" dirty="0">
                <a:solidFill>
                  <a:srgbClr val="09442A"/>
                </a:solidFill>
              </a:rPr>
              <a:t>, and write code that displays a list of </a:t>
            </a:r>
            <a:r>
              <a:rPr lang="en-US" sz="2000" i="1" dirty="0">
                <a:solidFill>
                  <a:srgbClr val="09442A"/>
                </a:solidFill>
              </a:rPr>
              <a:t>any</a:t>
            </a:r>
            <a:r>
              <a:rPr lang="en-US" sz="2000" dirty="0">
                <a:solidFill>
                  <a:srgbClr val="09442A"/>
                </a:solidFill>
              </a:rPr>
              <a:t> </a:t>
            </a:r>
            <a:r>
              <a:rPr lang="en-US" sz="2000" dirty="0" smtClean="0">
                <a:solidFill>
                  <a:srgbClr val="09442A"/>
                </a:solidFill>
              </a:rPr>
              <a:t>model object</a:t>
            </a:r>
            <a:r>
              <a:rPr lang="en-US" sz="2000" dirty="0">
                <a:solidFill>
                  <a:srgbClr val="09442A"/>
                </a:solidFill>
              </a:rPr>
              <a:t>. </a:t>
            </a:r>
            <a:r>
              <a:rPr lang="en-US" sz="2000" dirty="0" smtClean="0">
                <a:solidFill>
                  <a:srgbClr val="09442A"/>
                </a:solidFill>
              </a:rPr>
              <a:t> Django </a:t>
            </a:r>
            <a:r>
              <a:rPr lang="en-US" sz="2000" dirty="0">
                <a:solidFill>
                  <a:srgbClr val="09442A"/>
                </a:solidFill>
              </a:rPr>
              <a:t>ships with generic views to d</a:t>
            </a:r>
            <a:r>
              <a:rPr lang="en-US" sz="2000" dirty="0" smtClean="0">
                <a:solidFill>
                  <a:srgbClr val="09442A"/>
                </a:solidFill>
              </a:rPr>
              <a:t>isplay </a:t>
            </a:r>
            <a:r>
              <a:rPr lang="en-US" sz="2000" dirty="0">
                <a:solidFill>
                  <a:srgbClr val="09442A"/>
                </a:solidFill>
              </a:rPr>
              <a:t>list and detail pages for a single </a:t>
            </a:r>
            <a:r>
              <a:rPr lang="en-US" sz="2000" dirty="0" smtClean="0">
                <a:solidFill>
                  <a:srgbClr val="09442A"/>
                </a:solidFill>
              </a:rPr>
              <a:t>model object</a:t>
            </a:r>
            <a:r>
              <a:rPr lang="en-US" sz="2000" dirty="0">
                <a:solidFill>
                  <a:srgbClr val="09442A"/>
                </a:solidFill>
              </a:rPr>
              <a:t>. </a:t>
            </a:r>
          </a:p>
        </p:txBody>
      </p:sp>
    </p:spTree>
    <p:extLst>
      <p:ext uri="{BB962C8B-B14F-4D97-AF65-F5344CB8AC3E}">
        <p14:creationId xmlns:p14="http://schemas.microsoft.com/office/powerpoint/2010/main" val="1359547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24" y="1238289"/>
            <a:ext cx="7581909" cy="397031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CatListView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stuff = </a:t>
            </a:r>
            <a:r>
              <a:rPr lang="en-US" sz="1400" dirty="0" err="1">
                <a:solidFill>
                  <a:srgbClr val="000000"/>
                </a:solidFill>
                <a:latin typeface="Courier" charset="0"/>
                <a:ea typeface="Courier" charset="0"/>
                <a:cs typeface="Courier" charset="0"/>
              </a:rPr>
              <a:t>Cat.objects.all</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cntx</a:t>
            </a:r>
            <a:r>
              <a:rPr lang="mr-IN" sz="1400" dirty="0">
                <a:solidFill>
                  <a:srgbClr val="000000"/>
                </a:solidFill>
                <a:latin typeface="Courier" charset="0"/>
                <a:ea typeface="Courier" charset="0"/>
                <a:cs typeface="Courier" charset="0"/>
              </a:rPr>
              <a:t> = { </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cat_list</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stuff</a:t>
            </a:r>
            <a:r>
              <a:rPr lang="mr-IN"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cat_list.html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cntx</a:t>
            </a:r>
            <a:r>
              <a:rPr lang="en-US" sz="1400" dirty="0" smtClean="0">
                <a:solidFill>
                  <a:srgbClr val="000000"/>
                </a:solidFill>
                <a:latin typeface="Courier" charset="0"/>
                <a:ea typeface="Courier" charset="0"/>
                <a:cs typeface="Courier" charset="0"/>
              </a:rPr>
              <a:t>)</a:t>
            </a:r>
          </a:p>
          <a:p>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DogListView</a:t>
            </a:r>
            <a:r>
              <a:rPr lang="en-US" sz="1400" dirty="0">
                <a:solidFill>
                  <a:srgbClr val="000000"/>
                </a:solidFill>
                <a:latin typeface="Courier" charset="0"/>
                <a:ea typeface="Courier" charset="0"/>
                <a:cs typeface="Courier" charset="0"/>
              </a:rPr>
              <a:t>(View):</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model</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Dog</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 = self.model._</a:t>
            </a:r>
            <a:r>
              <a:rPr lang="en-US" sz="1400" dirty="0" err="1">
                <a:solidFill>
                  <a:srgbClr val="000000"/>
                </a:solidFill>
                <a:latin typeface="Courier" charset="0"/>
                <a:ea typeface="Courier" charset="0"/>
                <a:cs typeface="Courier" charset="0"/>
              </a:rPr>
              <a:t>meta.verbose_name.title</a:t>
            </a:r>
            <a:r>
              <a:rPr lang="en-US" sz="1400" dirty="0">
                <a:solidFill>
                  <a:srgbClr val="000000"/>
                </a:solidFill>
                <a:latin typeface="Courier" charset="0"/>
                <a:ea typeface="Courier" charset="0"/>
                <a:cs typeface="Courier" charset="0"/>
              </a:rPr>
              <a:t>().lower()</a:t>
            </a:r>
          </a:p>
          <a:p>
            <a:r>
              <a:rPr lang="en-US" sz="1400" dirty="0">
                <a:solidFill>
                  <a:srgbClr val="000000"/>
                </a:solidFill>
                <a:latin typeface="Courier" charset="0"/>
                <a:ea typeface="Courier" charset="0"/>
                <a:cs typeface="Courier" charset="0"/>
              </a:rPr>
              <a:t>        stuff = </a:t>
            </a:r>
            <a:r>
              <a:rPr lang="en-US" sz="1400" dirty="0" err="1">
                <a:solidFill>
                  <a:srgbClr val="000000"/>
                </a:solidFill>
                <a:latin typeface="Courier" charset="0"/>
                <a:ea typeface="Courier" charset="0"/>
                <a:cs typeface="Courier" charset="0"/>
              </a:rPr>
              <a:t>self.model.objects.all</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cntx</a:t>
            </a:r>
            <a:r>
              <a:rPr lang="mr-IN" sz="1400" dirty="0">
                <a:solidFill>
                  <a:srgbClr val="000000"/>
                </a:solidFill>
                <a:latin typeface="Courier" charset="0"/>
                <a:ea typeface="Courier" charset="0"/>
                <a:cs typeface="Courier" charset="0"/>
              </a:rPr>
              <a:t> = { </a:t>
            </a:r>
            <a:r>
              <a:rPr lang="mr-IN" sz="1400" dirty="0" err="1">
                <a:solidFill>
                  <a:srgbClr val="000000"/>
                </a:solidFill>
                <a:latin typeface="Courier" charset="0"/>
                <a:ea typeface="Courier" charset="0"/>
                <a:cs typeface="Courier" charset="0"/>
              </a:rPr>
              <a:t>modelname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'_</a:t>
            </a:r>
            <a:r>
              <a:rPr lang="mr-IN" sz="1400" dirty="0" err="1">
                <a:solidFill>
                  <a:srgbClr val="B42419"/>
                </a:solidFill>
                <a:latin typeface="Courier" charset="0"/>
                <a:ea typeface="Courier" charset="0"/>
                <a:cs typeface="Courier" charset="0"/>
              </a:rPr>
              <a:t>list</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stuff</a:t>
            </a:r>
            <a:r>
              <a:rPr lang="mr-IN"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'_</a:t>
            </a:r>
            <a:r>
              <a:rPr lang="en-US" sz="1400" dirty="0" err="1">
                <a:solidFill>
                  <a:srgbClr val="B42419"/>
                </a:solidFill>
                <a:latin typeface="Courier" charset="0"/>
                <a:ea typeface="Courier" charset="0"/>
                <a:cs typeface="Courier" charset="0"/>
              </a:rPr>
              <a:t>list.html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cntx</a:t>
            </a:r>
            <a:r>
              <a:rPr lang="en-US" sz="1400" dirty="0" smtClean="0">
                <a:solidFill>
                  <a:srgbClr val="000000"/>
                </a:solidFill>
                <a:latin typeface="Courier" charset="0"/>
                <a:ea typeface="Courier" charset="0"/>
                <a:cs typeface="Courier" charset="0"/>
              </a:rPr>
              <a:t>)</a:t>
            </a:r>
          </a:p>
          <a:p>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generic</a:t>
            </a:r>
          </a:p>
          <a:p>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HorseListView</a:t>
            </a:r>
            <a:r>
              <a:rPr lang="en-US" sz="1400" dirty="0">
                <a:solidFill>
                  <a:srgbClr val="000000"/>
                </a:solidFill>
                <a:latin typeface="Courier" charset="0"/>
                <a:ea typeface="Courier" charset="0"/>
                <a:cs typeface="Courier" charset="0"/>
              </a:rPr>
              <a:t>(</a:t>
            </a:r>
            <a:r>
              <a:rPr lang="en-US" sz="1400" dirty="0" err="1">
                <a:solidFill>
                  <a:srgbClr val="000000"/>
                </a:solidFill>
                <a:latin typeface="Courier" charset="0"/>
                <a:ea typeface="Courier" charset="0"/>
                <a:cs typeface="Courier" charset="0"/>
              </a:rPr>
              <a:t>generic.ListView</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model = </a:t>
            </a:r>
            <a:r>
              <a:rPr lang="en-US" sz="1400" dirty="0" smtClean="0">
                <a:solidFill>
                  <a:srgbClr val="000000"/>
                </a:solidFill>
                <a:latin typeface="Courier" charset="0"/>
                <a:ea typeface="Courier" charset="0"/>
                <a:cs typeface="Courier" charset="0"/>
              </a:rPr>
              <a:t>Horse</a:t>
            </a:r>
          </a:p>
        </p:txBody>
      </p:sp>
      <p:sp>
        <p:nvSpPr>
          <p:cNvPr id="6" name="Rectangle 5"/>
          <p:cNvSpPr/>
          <p:nvPr/>
        </p:nvSpPr>
        <p:spPr>
          <a:xfrm>
            <a:off x="604825"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pic>
        <p:nvPicPr>
          <p:cNvPr id="8" name="Picture 7"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2958" y="1165312"/>
            <a:ext cx="3656162" cy="3788769"/>
          </a:xfrm>
          <a:prstGeom prst="rect">
            <a:avLst/>
          </a:prstGeom>
        </p:spPr>
      </p:pic>
      <p:sp>
        <p:nvSpPr>
          <p:cNvPr id="9" name="Rectangle 8"/>
          <p:cNvSpPr/>
          <p:nvPr/>
        </p:nvSpPr>
        <p:spPr>
          <a:xfrm>
            <a:off x="8392958" y="795980"/>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
        <p:nvSpPr>
          <p:cNvPr id="10" name="Rectangle 9"/>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Tree>
    <p:extLst>
      <p:ext uri="{BB962C8B-B14F-4D97-AF65-F5344CB8AC3E}">
        <p14:creationId xmlns:p14="http://schemas.microsoft.com/office/powerpoint/2010/main" val="9608575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0536" y="1238289"/>
            <a:ext cx="7581909" cy="2893100"/>
          </a:xfrm>
          <a:prstGeom prst="rect">
            <a:avLst/>
          </a:prstGeom>
          <a:solidFill>
            <a:schemeClr val="tx1"/>
          </a:solidFill>
        </p:spPr>
        <p:txBody>
          <a:bodyPr wrap="square">
            <a:spAutoFit/>
          </a:bodyPr>
          <a:lstStyle/>
          <a:p>
            <a:r>
              <a:rPr lang="en-US" sz="1400" dirty="0">
                <a:solidFill>
                  <a:srgbClr val="400BD9"/>
                </a:solidFill>
                <a:latin typeface="Courier" charset="0"/>
                <a:ea typeface="Courier" charset="0"/>
                <a:cs typeface="Courier" charset="0"/>
              </a:rPr>
              <a:t># Lets review how inheritance works to avoid repeating ourselves</a:t>
            </a:r>
            <a:endParaRPr lang="en-US" sz="1400" dirty="0">
              <a:solidFill>
                <a:srgbClr val="000000"/>
              </a:solidFill>
              <a:latin typeface="Courier" charset="0"/>
              <a:ea typeface="Courier" charset="0"/>
              <a:cs typeface="Courier" charset="0"/>
            </a:endParaRPr>
          </a:p>
          <a:p>
            <a:r>
              <a:rPr lang="en-US" sz="1400" dirty="0">
                <a:solidFill>
                  <a:srgbClr val="400BD9"/>
                </a:solidFill>
                <a:latin typeface="Courier" charset="0"/>
                <a:ea typeface="Courier" charset="0"/>
                <a:cs typeface="Courier" charset="0"/>
              </a:rPr>
              <a:t># It is all about convention</a:t>
            </a:r>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DJ4EListView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 = self.model._</a:t>
            </a:r>
            <a:r>
              <a:rPr lang="en-US" sz="1400" dirty="0" err="1">
                <a:solidFill>
                  <a:srgbClr val="000000"/>
                </a:solidFill>
                <a:latin typeface="Courier" charset="0"/>
                <a:ea typeface="Courier" charset="0"/>
                <a:cs typeface="Courier" charset="0"/>
              </a:rPr>
              <a:t>meta.verbose_name.title</a:t>
            </a:r>
            <a:r>
              <a:rPr lang="en-US" sz="1400" dirty="0">
                <a:solidFill>
                  <a:srgbClr val="000000"/>
                </a:solidFill>
                <a:latin typeface="Courier" charset="0"/>
                <a:ea typeface="Courier" charset="0"/>
                <a:cs typeface="Courier" charset="0"/>
              </a:rPr>
              <a:t>().lower()</a:t>
            </a:r>
          </a:p>
          <a:p>
            <a:r>
              <a:rPr lang="en-US" sz="1400" dirty="0">
                <a:solidFill>
                  <a:srgbClr val="000000"/>
                </a:solidFill>
                <a:latin typeface="Courier" charset="0"/>
                <a:ea typeface="Courier" charset="0"/>
                <a:cs typeface="Courier" charset="0"/>
              </a:rPr>
              <a:t>        stuff = </a:t>
            </a:r>
            <a:r>
              <a:rPr lang="en-US" sz="1400" dirty="0" err="1">
                <a:solidFill>
                  <a:srgbClr val="000000"/>
                </a:solidFill>
                <a:latin typeface="Courier" charset="0"/>
                <a:ea typeface="Courier" charset="0"/>
                <a:cs typeface="Courier" charset="0"/>
              </a:rPr>
              <a:t>self.model.objects.all</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cntx</a:t>
            </a:r>
            <a:r>
              <a:rPr lang="mr-IN" sz="1400" dirty="0">
                <a:solidFill>
                  <a:srgbClr val="000000"/>
                </a:solidFill>
                <a:latin typeface="Courier" charset="0"/>
                <a:ea typeface="Courier" charset="0"/>
                <a:cs typeface="Courier" charset="0"/>
              </a:rPr>
              <a:t> = { </a:t>
            </a:r>
            <a:r>
              <a:rPr lang="mr-IN" sz="1400" dirty="0" err="1">
                <a:solidFill>
                  <a:srgbClr val="000000"/>
                </a:solidFill>
                <a:latin typeface="Courier" charset="0"/>
                <a:ea typeface="Courier" charset="0"/>
                <a:cs typeface="Courier" charset="0"/>
              </a:rPr>
              <a:t>modelname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'_</a:t>
            </a:r>
            <a:r>
              <a:rPr lang="mr-IN" sz="1400" dirty="0" err="1">
                <a:solidFill>
                  <a:srgbClr val="B42419"/>
                </a:solidFill>
                <a:latin typeface="Courier" charset="0"/>
                <a:ea typeface="Courier" charset="0"/>
                <a:cs typeface="Courier" charset="0"/>
              </a:rPr>
              <a:t>list</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stuff</a:t>
            </a:r>
            <a:r>
              <a:rPr lang="mr-IN"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'_</a:t>
            </a:r>
            <a:r>
              <a:rPr lang="en-US" sz="1400" dirty="0" err="1">
                <a:solidFill>
                  <a:srgbClr val="B42419"/>
                </a:solidFill>
                <a:latin typeface="Courier" charset="0"/>
                <a:ea typeface="Courier" charset="0"/>
                <a:cs typeface="Courier" charset="0"/>
              </a:rPr>
              <a:t>list.html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cntx</a:t>
            </a:r>
            <a:r>
              <a:rPr lang="en-US" sz="1400" dirty="0">
                <a:solidFill>
                  <a:srgbClr val="000000"/>
                </a:solidFill>
                <a:latin typeface="Courier" charset="0"/>
                <a:ea typeface="Courier" charset="0"/>
                <a:cs typeface="Courier" charset="0"/>
              </a:rPr>
              <a:t>)</a:t>
            </a:r>
          </a:p>
          <a:p>
            <a:endParaRPr lang="en-US" sz="1400" dirty="0" smtClean="0">
              <a:solidFill>
                <a:srgbClr val="000000"/>
              </a:solidFill>
              <a:latin typeface="Courier" charset="0"/>
              <a:ea typeface="Courier" charset="0"/>
              <a:cs typeface="Courier" charset="0"/>
            </a:endParaRPr>
          </a:p>
          <a:p>
            <a:r>
              <a:rPr lang="en-US" sz="1400" dirty="0">
                <a:solidFill>
                  <a:srgbClr val="400BD9"/>
                </a:solidFill>
                <a:latin typeface="Courier" charset="0"/>
                <a:ea typeface="Courier" charset="0"/>
                <a:cs typeface="Courier" charset="0"/>
              </a:rPr>
              <a:t># Lets reuse those "generic" classes</a:t>
            </a:r>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CarListView</a:t>
            </a:r>
            <a:r>
              <a:rPr lang="en-US" sz="1400" dirty="0">
                <a:solidFill>
                  <a:srgbClr val="000000"/>
                </a:solidFill>
                <a:latin typeface="Courier" charset="0"/>
                <a:ea typeface="Courier" charset="0"/>
                <a:cs typeface="Courier" charset="0"/>
              </a:rPr>
              <a:t>(DJ4EListView):</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model</a:t>
            </a:r>
            <a:r>
              <a:rPr lang="mr-IN" sz="1400" dirty="0">
                <a:solidFill>
                  <a:srgbClr val="000000"/>
                </a:solidFill>
                <a:latin typeface="Courier" charset="0"/>
                <a:ea typeface="Courier" charset="0"/>
                <a:cs typeface="Courier" charset="0"/>
              </a:rPr>
              <a:t> = </a:t>
            </a:r>
            <a:r>
              <a:rPr lang="mr-IN" sz="1400" dirty="0" err="1" smtClean="0">
                <a:solidFill>
                  <a:srgbClr val="000000"/>
                </a:solidFill>
                <a:latin typeface="Courier" charset="0"/>
                <a:ea typeface="Courier" charset="0"/>
                <a:cs typeface="Courier" charset="0"/>
              </a:rPr>
              <a:t>Car</a:t>
            </a:r>
            <a:endParaRPr lang="en-US" sz="1400" dirty="0" smtClean="0">
              <a:solidFill>
                <a:srgbClr val="000000"/>
              </a:solidFill>
              <a:latin typeface="Courier" charset="0"/>
              <a:ea typeface="Courier" charset="0"/>
              <a:cs typeface="Courier" charset="0"/>
            </a:endParaRPr>
          </a:p>
          <a:p>
            <a:endParaRPr lang="en-US" sz="1400" dirty="0">
              <a:solidFill>
                <a:srgbClr val="000000"/>
              </a:solidFill>
              <a:latin typeface="Courier" charset="0"/>
              <a:ea typeface="Courier" charset="0"/>
              <a:cs typeface="Courier" charset="0"/>
            </a:endParaRPr>
          </a:p>
        </p:txBody>
      </p:sp>
      <p:sp>
        <p:nvSpPr>
          <p:cNvPr id="6" name="Rectangle 5"/>
          <p:cNvSpPr/>
          <p:nvPr/>
        </p:nvSpPr>
        <p:spPr>
          <a:xfrm>
            <a:off x="590537"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sp>
        <p:nvSpPr>
          <p:cNvPr id="9" name="Rectangle 8"/>
          <p:cNvSpPr/>
          <p:nvPr/>
        </p:nvSpPr>
        <p:spPr>
          <a:xfrm>
            <a:off x="8378670" y="781692"/>
            <a:ext cx="3773918" cy="369332"/>
          </a:xfrm>
          <a:prstGeom prst="rect">
            <a:avLst/>
          </a:prstGeom>
        </p:spPr>
        <p:txBody>
          <a:bodyPr wrap="none">
            <a:spAutoFit/>
          </a:bodyPr>
          <a:lstStyle/>
          <a:p>
            <a:r>
              <a:rPr lang="en-US" dirty="0">
                <a:solidFill>
                  <a:srgbClr val="FFFF00"/>
                </a:solidFill>
              </a:rPr>
              <a:t>https://</a:t>
            </a:r>
            <a:r>
              <a:rPr lang="en-US" dirty="0" smtClean="0">
                <a:solidFill>
                  <a:srgbClr val="FFFF00"/>
                </a:solidFill>
              </a:rPr>
              <a:t>samples.dj4e.com/</a:t>
            </a:r>
            <a:r>
              <a:rPr lang="en-US" dirty="0" err="1" smtClean="0">
                <a:solidFill>
                  <a:srgbClr val="FFFF00"/>
                </a:solidFill>
              </a:rPr>
              <a:t>gview</a:t>
            </a:r>
            <a:r>
              <a:rPr lang="en-US" dirty="0" smtClean="0">
                <a:solidFill>
                  <a:srgbClr val="FFFF00"/>
                </a:solidFill>
              </a:rPr>
              <a:t>/cars</a:t>
            </a:r>
            <a:endParaRPr lang="en-US" dirty="0">
              <a:solidFill>
                <a:srgbClr val="FFFF00"/>
              </a:solidFill>
            </a:endParaRPr>
          </a:p>
        </p:txBody>
      </p:sp>
      <p:pic>
        <p:nvPicPr>
          <p:cNvPr id="7" name="Picture 6" descr="Car List&#10;&#10;    SakaiCar&#10;    Subaru&#10;" title="Screen shot of https://samples.dj4e.com/gview/ca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2958" y="1151024"/>
            <a:ext cx="3656162" cy="3792248"/>
          </a:xfrm>
          <a:prstGeom prst="rect">
            <a:avLst/>
          </a:prstGeom>
        </p:spPr>
      </p:pic>
      <p:sp>
        <p:nvSpPr>
          <p:cNvPr id="11" name="Rectangle 10"/>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Tree>
    <p:extLst>
      <p:ext uri="{BB962C8B-B14F-4D97-AF65-F5344CB8AC3E}">
        <p14:creationId xmlns:p14="http://schemas.microsoft.com/office/powerpoint/2010/main" val="192775188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343774" y="958104"/>
            <a:ext cx="4114801" cy="284237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t>gview.views.HorseListView</a:t>
            </a:r>
            <a:endParaRPr lang="en-US" dirty="0" smtClean="0"/>
          </a:p>
          <a:p>
            <a:pPr algn="ctr"/>
            <a:endParaRPr lang="en-US" dirty="0" smtClean="0"/>
          </a:p>
          <a:p>
            <a:pPr algn="ctr"/>
            <a:r>
              <a:rPr lang="en-US" dirty="0" smtClean="0"/>
              <a:t>model = </a:t>
            </a:r>
            <a:r>
              <a:rPr lang="en-US" dirty="0" err="1" smtClean="0"/>
              <a:t>gviews.models.Horse</a:t>
            </a:r>
            <a:endParaRPr lang="en-US" dirty="0"/>
          </a:p>
        </p:txBody>
      </p:sp>
      <p:sp>
        <p:nvSpPr>
          <p:cNvPr id="2" name="Rectangle 1"/>
          <p:cNvSpPr/>
          <p:nvPr/>
        </p:nvSpPr>
        <p:spPr>
          <a:xfrm>
            <a:off x="604824" y="1238289"/>
            <a:ext cx="5853126" cy="1323439"/>
          </a:xfrm>
          <a:prstGeom prst="rect">
            <a:avLst/>
          </a:prstGeom>
          <a:solidFill>
            <a:schemeClr val="tx1"/>
          </a:solidFill>
        </p:spPr>
        <p:txBody>
          <a:bodyPr wrap="square">
            <a:spAutoFit/>
          </a:bodyPr>
          <a:lstStyle/>
          <a:p>
            <a:r>
              <a:rPr lang="en-US" sz="1600" dirty="0" smtClean="0">
                <a:solidFill>
                  <a:srgbClr val="C814C9"/>
                </a:solidFill>
                <a:latin typeface="Courier" charset="0"/>
                <a:ea typeface="Courier" charset="0"/>
                <a:cs typeface="Courier" charset="0"/>
              </a:rPr>
              <a:t>from</a:t>
            </a:r>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django.views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generic</a:t>
            </a: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gview.models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Cat, Dog, Horse, </a:t>
            </a:r>
            <a:r>
              <a:rPr lang="en-US" sz="1600" dirty="0" smtClean="0">
                <a:solidFill>
                  <a:srgbClr val="000000"/>
                </a:solidFill>
                <a:latin typeface="Courier" charset="0"/>
                <a:ea typeface="Courier" charset="0"/>
                <a:cs typeface="Courier" charset="0"/>
              </a:rPr>
              <a:t>Car</a:t>
            </a:r>
            <a:endParaRPr lang="en-US" sz="1600" dirty="0">
              <a:solidFill>
                <a:srgbClr val="000000"/>
              </a:solidFill>
              <a:latin typeface="Courier" charset="0"/>
              <a:ea typeface="Courier" charset="0"/>
              <a:cs typeface="Courier" charset="0"/>
            </a:endParaRPr>
          </a:p>
          <a:p>
            <a:endParaRPr lang="en-US" sz="1600" dirty="0">
              <a:solidFill>
                <a:srgbClr val="000000"/>
              </a:solidFill>
              <a:latin typeface="Courier" charset="0"/>
              <a:ea typeface="Courier" charset="0"/>
              <a:cs typeface="Courier" charset="0"/>
            </a:endParaRPr>
          </a:p>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HorseListView</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generic.ListView</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model = </a:t>
            </a:r>
            <a:r>
              <a:rPr lang="en-US" sz="1600" dirty="0" smtClean="0">
                <a:solidFill>
                  <a:srgbClr val="000000"/>
                </a:solidFill>
                <a:latin typeface="Courier" charset="0"/>
                <a:ea typeface="Courier" charset="0"/>
                <a:cs typeface="Courier" charset="0"/>
              </a:rPr>
              <a:t>Horse</a:t>
            </a:r>
          </a:p>
        </p:txBody>
      </p:sp>
      <p:sp>
        <p:nvSpPr>
          <p:cNvPr id="6" name="Rectangle 5"/>
          <p:cNvSpPr/>
          <p:nvPr/>
        </p:nvSpPr>
        <p:spPr>
          <a:xfrm>
            <a:off x="604825"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sp>
        <p:nvSpPr>
          <p:cNvPr id="10" name="Rectangle 9"/>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
        <p:nvSpPr>
          <p:cNvPr id="3" name="Rectangle 2"/>
          <p:cNvSpPr/>
          <p:nvPr/>
        </p:nvSpPr>
        <p:spPr>
          <a:xfrm>
            <a:off x="7815262" y="2414594"/>
            <a:ext cx="3343275" cy="100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t>django.views.generic.ListView</a:t>
            </a:r>
            <a:endParaRPr lang="en-US" dirty="0"/>
          </a:p>
        </p:txBody>
      </p:sp>
      <p:cxnSp>
        <p:nvCxnSpPr>
          <p:cNvPr id="13" name="Straight Arrow Connector 12"/>
          <p:cNvCxnSpPr>
            <a:endCxn id="3" idx="0"/>
          </p:cNvCxnSpPr>
          <p:nvPr/>
        </p:nvCxnSpPr>
        <p:spPr>
          <a:xfrm>
            <a:off x="9472613" y="1857375"/>
            <a:ext cx="14287" cy="5572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8804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7878" y="967895"/>
            <a:ext cx="4701648" cy="4876647"/>
          </a:xfrm>
          <a:prstGeom prst="rect">
            <a:avLst/>
          </a:prstGeom>
        </p:spPr>
      </p:pic>
      <p:sp>
        <p:nvSpPr>
          <p:cNvPr id="5" name="Rectangle 4"/>
          <p:cNvSpPr/>
          <p:nvPr/>
        </p:nvSpPr>
        <p:spPr>
          <a:xfrm>
            <a:off x="647688" y="3327919"/>
            <a:ext cx="5938844" cy="1815882"/>
          </a:xfrm>
          <a:prstGeom prst="rect">
            <a:avLst/>
          </a:prstGeom>
          <a:solidFill>
            <a:schemeClr val="tx1"/>
          </a:solidFill>
        </p:spPr>
        <p:txBody>
          <a:bodyPr wrap="square">
            <a:spAutoFit/>
          </a:bodyPr>
          <a:lstStyle/>
          <a:p>
            <a:r>
              <a:rPr lang="mr-IN" sz="1400" dirty="0">
                <a:solidFill>
                  <a:srgbClr val="1396A3"/>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1396A3"/>
                </a:solidFill>
                <a:latin typeface="Courier" charset="0"/>
                <a:ea typeface="Courier" charset="0"/>
                <a:cs typeface="Courier" charset="0"/>
              </a:rPr>
              <a:t>&gt;</a:t>
            </a:r>
            <a:r>
              <a:rPr lang="mr-IN" sz="1400" dirty="0" err="1">
                <a:solidFill>
                  <a:srgbClr val="C814C9"/>
                </a:solidFill>
                <a:latin typeface="Courier" charset="0"/>
                <a:ea typeface="Courier" charset="0"/>
                <a:cs typeface="Courier" charset="0"/>
              </a:rPr>
              <a:t>Horse</a:t>
            </a:r>
            <a:r>
              <a:rPr lang="mr-IN" sz="1400" dirty="0">
                <a:solidFill>
                  <a:srgbClr val="C814C9"/>
                </a:solidFill>
                <a:latin typeface="Courier" charset="0"/>
                <a:ea typeface="Courier" charset="0"/>
                <a:cs typeface="Courier" charset="0"/>
              </a:rPr>
              <a:t> {{ </a:t>
            </a:r>
            <a:r>
              <a:rPr lang="mr-IN" sz="1400" dirty="0" err="1">
                <a:solidFill>
                  <a:srgbClr val="C814C9"/>
                </a:solidFill>
                <a:latin typeface="Courier" charset="0"/>
                <a:ea typeface="Courier" charset="0"/>
                <a:cs typeface="Courier" charset="0"/>
              </a:rPr>
              <a:t>horse.name</a:t>
            </a:r>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err="1">
                <a:solidFill>
                  <a:srgbClr val="C1651C"/>
                </a:solidFill>
                <a:latin typeface="Courier" charset="0"/>
                <a:ea typeface="Courier" charset="0"/>
                <a:cs typeface="Courier" charset="0"/>
              </a:rPr>
              <a:t>img</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src</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"https://</a:t>
            </a:r>
            <a:r>
              <a:rPr lang="en-US" sz="1400" dirty="0" err="1">
                <a:solidFill>
                  <a:srgbClr val="B42419"/>
                </a:solidFill>
                <a:latin typeface="Courier" charset="0"/>
                <a:ea typeface="Courier" charset="0"/>
                <a:cs typeface="Courier" charset="0"/>
              </a:rPr>
              <a:t>loremflickr.com</a:t>
            </a:r>
            <a:r>
              <a:rPr lang="en-US" sz="1400" dirty="0">
                <a:solidFill>
                  <a:srgbClr val="B42419"/>
                </a:solidFill>
                <a:latin typeface="Courier" charset="0"/>
                <a:ea typeface="Courier" charset="0"/>
                <a:cs typeface="Courier" charset="0"/>
              </a:rPr>
              <a:t>/160/120/horse"</a:t>
            </a:r>
            <a:r>
              <a:rPr lang="en-US" sz="1400" dirty="0">
                <a:solidFill>
                  <a:srgbClr val="2EAEBB"/>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alt</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 random picture of a horse"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url</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gview:horses</a:t>
            </a:r>
            <a:r>
              <a:rPr lang="en-US" sz="1400" dirty="0">
                <a:solidFill>
                  <a:srgbClr val="B4241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&gt;</a:t>
            </a:r>
            <a:r>
              <a:rPr lang="en-US" sz="1400" u="sng" dirty="0">
                <a:solidFill>
                  <a:srgbClr val="C814C9"/>
                </a:solidFill>
                <a:latin typeface="Courier" charset="0"/>
                <a:ea typeface="Courier" charset="0"/>
                <a:cs typeface="Courier" charset="0"/>
              </a:rPr>
              <a:t>Go back to list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en-US" sz="1400" dirty="0">
              <a:latin typeface="Courier" charset="0"/>
              <a:ea typeface="Courier" charset="0"/>
              <a:cs typeface="Courier" charset="0"/>
            </a:endParaRPr>
          </a:p>
        </p:txBody>
      </p:sp>
      <p:sp>
        <p:nvSpPr>
          <p:cNvPr id="7" name="Rectangle 6"/>
          <p:cNvSpPr/>
          <p:nvPr/>
        </p:nvSpPr>
        <p:spPr>
          <a:xfrm>
            <a:off x="635781" y="2869201"/>
            <a:ext cx="5722144" cy="369332"/>
          </a:xfrm>
          <a:prstGeom prst="rect">
            <a:avLst/>
          </a:prstGeom>
        </p:spPr>
        <p:txBody>
          <a:bodyPr wrap="squar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/templates/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horse_detail.html</a:t>
            </a:r>
            <a:endParaRPr lang="en-US" dirty="0">
              <a:solidFill>
                <a:srgbClr val="FFFF00"/>
              </a:solidFill>
              <a:effectLst/>
            </a:endParaRPr>
          </a:p>
        </p:txBody>
      </p:sp>
      <p:sp>
        <p:nvSpPr>
          <p:cNvPr id="9" name="Rectangle 8"/>
          <p:cNvSpPr/>
          <p:nvPr/>
        </p:nvSpPr>
        <p:spPr>
          <a:xfrm>
            <a:off x="7514491" y="783229"/>
            <a:ext cx="4047647" cy="369332"/>
          </a:xfrm>
          <a:prstGeom prst="rect">
            <a:avLst/>
          </a:prstGeom>
        </p:spPr>
        <p:txBody>
          <a:bodyPr wrap="none">
            <a:spAutoFit/>
          </a:bodyPr>
          <a:lstStyle/>
          <a:p>
            <a:r>
              <a:rPr lang="en-US" dirty="0">
                <a:solidFill>
                  <a:srgbClr val="FFFF00"/>
                </a:solidFill>
              </a:rPr>
              <a:t>https://</a:t>
            </a:r>
            <a:r>
              <a:rPr lang="en-US" dirty="0" smtClean="0">
                <a:solidFill>
                  <a:srgbClr val="FFFF00"/>
                </a:solidFill>
              </a:rPr>
              <a:t>samples.dj4e.com/</a:t>
            </a:r>
            <a:r>
              <a:rPr lang="en-US" dirty="0" err="1" smtClean="0">
                <a:solidFill>
                  <a:srgbClr val="FFFF00"/>
                </a:solidFill>
              </a:rPr>
              <a:t>gview</a:t>
            </a:r>
            <a:r>
              <a:rPr lang="en-US" dirty="0" smtClean="0">
                <a:solidFill>
                  <a:srgbClr val="FFFF00"/>
                </a:solidFill>
              </a:rPr>
              <a:t>/horse/1</a:t>
            </a:r>
            <a:endParaRPr lang="en-US" dirty="0">
              <a:solidFill>
                <a:srgbClr val="FFFF00"/>
              </a:solidFill>
            </a:endParaRPr>
          </a:p>
        </p:txBody>
      </p:sp>
      <p:sp>
        <p:nvSpPr>
          <p:cNvPr id="6" name="Rectangle 5"/>
          <p:cNvSpPr/>
          <p:nvPr/>
        </p:nvSpPr>
        <p:spPr>
          <a:xfrm>
            <a:off x="604824" y="1238289"/>
            <a:ext cx="5981708" cy="1323439"/>
          </a:xfrm>
          <a:prstGeom prst="rect">
            <a:avLst/>
          </a:prstGeom>
          <a:solidFill>
            <a:schemeClr val="tx1"/>
          </a:solidFill>
        </p:spPr>
        <p:txBody>
          <a:bodyPr wrap="square">
            <a:spAutoFit/>
          </a:bodyPr>
          <a:lstStyle/>
          <a:p>
            <a:r>
              <a:rPr lang="en-US" sz="1600" dirty="0" smtClean="0">
                <a:solidFill>
                  <a:srgbClr val="C814C9"/>
                </a:solidFill>
                <a:latin typeface="Courier" charset="0"/>
                <a:ea typeface="Courier" charset="0"/>
                <a:cs typeface="Courier" charset="0"/>
              </a:rPr>
              <a:t>from</a:t>
            </a:r>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django.views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generic</a:t>
            </a: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gview.models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Cat, Dog, Horse, </a:t>
            </a:r>
            <a:r>
              <a:rPr lang="en-US" sz="1600" dirty="0" smtClean="0">
                <a:solidFill>
                  <a:srgbClr val="000000"/>
                </a:solidFill>
                <a:latin typeface="Courier" charset="0"/>
                <a:ea typeface="Courier" charset="0"/>
                <a:cs typeface="Courier" charset="0"/>
              </a:rPr>
              <a:t>Car</a:t>
            </a:r>
            <a:endParaRPr lang="en-US" sz="1600" dirty="0">
              <a:solidFill>
                <a:srgbClr val="000000"/>
              </a:solidFill>
              <a:latin typeface="Courier" charset="0"/>
              <a:ea typeface="Courier" charset="0"/>
              <a:cs typeface="Courier" charset="0"/>
            </a:endParaRPr>
          </a:p>
          <a:p>
            <a:endParaRPr lang="en-US" sz="1600" dirty="0">
              <a:solidFill>
                <a:srgbClr val="000000"/>
              </a:solidFill>
              <a:latin typeface="Courier" charset="0"/>
              <a:ea typeface="Courier" charset="0"/>
              <a:cs typeface="Courier" charset="0"/>
            </a:endParaRPr>
          </a:p>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smtClean="0">
                <a:solidFill>
                  <a:srgbClr val="2EAEBB"/>
                </a:solidFill>
                <a:latin typeface="Courier" charset="0"/>
                <a:ea typeface="Courier" charset="0"/>
                <a:cs typeface="Courier" charset="0"/>
              </a:rPr>
              <a:t>HorseDetView</a:t>
            </a:r>
            <a:r>
              <a:rPr lang="en-US" sz="1600" dirty="0" smtClean="0">
                <a:solidFill>
                  <a:srgbClr val="000000"/>
                </a:solidFill>
                <a:latin typeface="Courier" charset="0"/>
                <a:ea typeface="Courier" charset="0"/>
                <a:cs typeface="Courier" charset="0"/>
              </a:rPr>
              <a:t>(</a:t>
            </a:r>
            <a:r>
              <a:rPr lang="en-US" sz="1600" dirty="0" err="1" smtClean="0">
                <a:solidFill>
                  <a:srgbClr val="000000"/>
                </a:solidFill>
                <a:latin typeface="Courier" charset="0"/>
                <a:ea typeface="Courier" charset="0"/>
                <a:cs typeface="Courier" charset="0"/>
              </a:rPr>
              <a:t>generic.ListView</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model = </a:t>
            </a:r>
            <a:r>
              <a:rPr lang="en-US" sz="1600" dirty="0" smtClean="0">
                <a:solidFill>
                  <a:srgbClr val="000000"/>
                </a:solidFill>
                <a:latin typeface="Courier" charset="0"/>
                <a:ea typeface="Courier" charset="0"/>
                <a:cs typeface="Courier" charset="0"/>
              </a:rPr>
              <a:t>Horse</a:t>
            </a:r>
          </a:p>
        </p:txBody>
      </p:sp>
      <p:sp>
        <p:nvSpPr>
          <p:cNvPr id="10" name="Rectangle 9"/>
          <p:cNvSpPr/>
          <p:nvPr/>
        </p:nvSpPr>
        <p:spPr>
          <a:xfrm>
            <a:off x="604825"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sp>
        <p:nvSpPr>
          <p:cNvPr id="3" name="TextBox 2"/>
          <p:cNvSpPr txBox="1"/>
          <p:nvPr/>
        </p:nvSpPr>
        <p:spPr>
          <a:xfrm>
            <a:off x="1818523" y="5475210"/>
            <a:ext cx="3487430" cy="369332"/>
          </a:xfrm>
          <a:prstGeom prst="rect">
            <a:avLst/>
          </a:prstGeom>
          <a:noFill/>
        </p:spPr>
        <p:txBody>
          <a:bodyPr wrap="none" rtlCol="0">
            <a:spAutoFit/>
          </a:bodyPr>
          <a:lstStyle/>
          <a:p>
            <a:r>
              <a:rPr lang="en-US" dirty="0" smtClean="0"/>
              <a:t>Lots of convention </a:t>
            </a:r>
            <a:r>
              <a:rPr lang="mr-IN" dirty="0" smtClean="0"/>
              <a:t>–</a:t>
            </a:r>
            <a:r>
              <a:rPr lang="en-US" dirty="0" smtClean="0"/>
              <a:t> no repetition </a:t>
            </a:r>
            <a:endParaRPr lang="en-US" dirty="0"/>
          </a:p>
        </p:txBody>
      </p:sp>
    </p:spTree>
    <p:extLst>
      <p:ext uri="{BB962C8B-B14F-4D97-AF65-F5344CB8AC3E}">
        <p14:creationId xmlns:p14="http://schemas.microsoft.com/office/powerpoint/2010/main" val="19156477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 name="Content Placeholder 1"/>
          <p:cNvSpPr>
            <a:spLocks noGrp="1"/>
          </p:cNvSpPr>
          <p:nvPr>
            <p:ph idx="1"/>
          </p:nvPr>
        </p:nvSpPr>
        <p:spPr/>
        <p:txBody>
          <a:bodyPr/>
          <a:lstStyle/>
          <a:p>
            <a:r>
              <a:rPr lang="en-US" dirty="0" smtClean="0"/>
              <a:t>Generic views allow us to produce lots of similar pages without cutting, pasting and editing boiler plate</a:t>
            </a:r>
          </a:p>
          <a:p>
            <a:r>
              <a:rPr lang="en-US" dirty="0" smtClean="0"/>
              <a:t>Quicker development</a:t>
            </a:r>
          </a:p>
          <a:p>
            <a:r>
              <a:rPr lang="en-US" dirty="0" smtClean="0"/>
              <a:t>Consistent User Experience</a:t>
            </a:r>
          </a:p>
          <a:p>
            <a:r>
              <a:rPr lang="en-US" dirty="0" smtClean="0"/>
              <a:t>Less lines of code means fewer mistakes</a:t>
            </a:r>
            <a:endParaRPr lang="en-US" dirty="0"/>
          </a:p>
        </p:txBody>
      </p:sp>
    </p:spTree>
    <p:extLst>
      <p:ext uri="{BB962C8B-B14F-4D97-AF65-F5344CB8AC3E}">
        <p14:creationId xmlns:p14="http://schemas.microsoft.com/office/powerpoint/2010/main" val="66530983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7650" name="Rectangle 2"/>
          <p:cNvSpPr>
            <a:spLocks noGrp="1" noChangeArrowheads="1"/>
          </p:cNvSpPr>
          <p:nvPr>
            <p:ph type="body" idx="1"/>
          </p:nvPr>
        </p:nvSpPr>
        <p:spPr/>
        <p:txBody>
          <a:bodyPr>
            <a:normAutofit fontScale="92500"/>
          </a:bodyPr>
          <a:lstStyle/>
          <a:p>
            <a:pPr marL="385365">
              <a:defRPr/>
            </a:pPr>
            <a:r>
              <a:rPr lang="en-US" altLang="x-none" dirty="0"/>
              <a:t>Views are where we bring the application components together to handle requests from browsers and produce responses for the browsers</a:t>
            </a:r>
          </a:p>
          <a:p>
            <a:pPr marL="385365">
              <a:defRPr/>
            </a:pPr>
            <a:r>
              <a:rPr lang="en-US" altLang="x-none" dirty="0"/>
              <a:t>Templates take a context and merge it into a template to produce HTML</a:t>
            </a:r>
          </a:p>
          <a:p>
            <a:pPr marL="842565" lvl="1">
              <a:defRPr/>
            </a:pPr>
            <a:r>
              <a:rPr lang="en-US" altLang="x-none" dirty="0"/>
              <a:t>Values can be substituted without without "escaping"</a:t>
            </a:r>
          </a:p>
          <a:p>
            <a:pPr marL="842565" lvl="1">
              <a:defRPr/>
            </a:pPr>
            <a:r>
              <a:rPr lang="en-US" altLang="x-none" dirty="0" smtClean="0"/>
              <a:t>Coding in templates</a:t>
            </a:r>
          </a:p>
          <a:p>
            <a:r>
              <a:rPr lang="en-US" dirty="0"/>
              <a:t>Generic views allow us to produce lots of similar pages without cutting, pasting and editing boiler plate</a:t>
            </a:r>
          </a:p>
          <a:p>
            <a:pPr lvl="1"/>
            <a:r>
              <a:rPr lang="en-US" dirty="0"/>
              <a:t>Quicker development</a:t>
            </a:r>
          </a:p>
          <a:p>
            <a:pPr lvl="1"/>
            <a:r>
              <a:rPr lang="en-US" dirty="0"/>
              <a:t>Consistent User Experience</a:t>
            </a:r>
          </a:p>
          <a:p>
            <a:pPr lvl="1"/>
            <a:r>
              <a:rPr lang="en-US" dirty="0"/>
              <a:t>Less lines of code means fewer </a:t>
            </a:r>
            <a:r>
              <a:rPr lang="en-US" dirty="0" smtClean="0"/>
              <a:t>mistakes</a:t>
            </a:r>
            <a:endParaRPr lang="en-US" dirty="0"/>
          </a:p>
        </p:txBody>
      </p:sp>
    </p:spTree>
    <p:extLst>
      <p:ext uri="{BB962C8B-B14F-4D97-AF65-F5344CB8AC3E}">
        <p14:creationId xmlns:p14="http://schemas.microsoft.com/office/powerpoint/2010/main" val="1885130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Views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9234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lgn="l">
              <a:buFontTx/>
              <a:buChar char="•"/>
            </a:pPr>
            <a:r>
              <a:rPr lang="en-US" altLang="en-US" sz="1600" dirty="0"/>
              <a:t>Snowman Cookie Cutter" by </a:t>
            </a:r>
            <a:r>
              <a:rPr lang="en-US" altLang="en-US" sz="1600" dirty="0" err="1"/>
              <a:t>Didriks</a:t>
            </a:r>
            <a:r>
              <a:rPr lang="en-US" altLang="en-US" sz="1600" dirty="0"/>
              <a:t> is licensed under CC BY</a:t>
            </a:r>
            <a:br>
              <a:rPr lang="en-US" altLang="en-US" sz="1600" dirty="0"/>
            </a:br>
            <a:r>
              <a:rPr lang="en-US" altLang="en-US" sz="1600" dirty="0">
                <a:hlinkClick r:id="rId2"/>
              </a:rPr>
              <a:t>https://</a:t>
            </a:r>
            <a:r>
              <a:rPr lang="en-US" altLang="en-US" sz="1600" dirty="0" smtClean="0">
                <a:hlinkClick r:id="rId2"/>
              </a:rPr>
              <a:t>www.flickr.com/photos/dinnerseries/23570475099</a:t>
            </a:r>
            <a:endParaRPr lang="en-US" altLang="en-US" sz="1600" dirty="0" smtClean="0"/>
          </a:p>
          <a:p>
            <a:pPr>
              <a:buFontTx/>
              <a:buChar char="•"/>
            </a:pPr>
            <a:r>
              <a:rPr lang="en-US" altLang="en-US" sz="1600" dirty="0" smtClean="0"/>
              <a:t>Portions of the text of these slides is adapted from the text </a:t>
            </a:r>
            <a:r>
              <a:rPr lang="en-US" altLang="en-US" sz="1600" dirty="0" smtClean="0">
                <a:hlinkClick r:id="rId3"/>
              </a:rPr>
              <a:t>www.djangoproject.org</a:t>
            </a:r>
            <a:r>
              <a:rPr lang="en-US" altLang="en-US" sz="1600" dirty="0" smtClean="0"/>
              <a:t> web site.  Those slides which use text from that site have a reference to the original text on that site. </a:t>
            </a:r>
            <a:r>
              <a:rPr lang="en-US" sz="1600" dirty="0"/>
              <a:t>Django is licensed under the three-clause </a:t>
            </a:r>
            <a:r>
              <a:rPr lang="en-US" sz="1600"/>
              <a:t>BSD </a:t>
            </a:r>
            <a:r>
              <a:rPr lang="en-US" sz="1600" smtClean="0"/>
              <a:t>license.</a:t>
            </a:r>
            <a:endParaRPr lang="en-US" altLang="en-US" sz="1600" dirty="0"/>
          </a:p>
        </p:txBody>
      </p:sp>
    </p:spTree>
    <p:extLst>
      <p:ext uri="{BB962C8B-B14F-4D97-AF65-F5344CB8AC3E}">
        <p14:creationId xmlns:p14="http://schemas.microsoft.com/office/powerpoint/2010/main" val="1950952558"/>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402" y="2129420"/>
            <a:ext cx="10225876" cy="3693319"/>
          </a:xfrm>
          <a:prstGeom prst="rect">
            <a:avLst/>
          </a:prstGeom>
          <a:solidFill>
            <a:schemeClr val="tx1"/>
          </a:solidFill>
        </p:spPr>
        <p:txBody>
          <a:bodyPr wrap="none" rtlCol="0">
            <a:spAutoFit/>
          </a:bodyPr>
          <a:lstStyle/>
          <a:p>
            <a:r>
              <a:rPr lang="en-US" b="1" dirty="0">
                <a:solidFill>
                  <a:srgbClr val="1396A3"/>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html</a:t>
            </a:r>
            <a:r>
              <a:rPr lang="en-US" b="1" dirty="0">
                <a:solidFill>
                  <a:srgbClr val="1396A3"/>
                </a:solidFill>
                <a:latin typeface="Courier New" charset="0"/>
                <a:ea typeface="Courier New" charset="0"/>
                <a:cs typeface="Courier New" charset="0"/>
              </a:rPr>
              <a:t>&gt;</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body</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is the views </a:t>
            </a:r>
            <a:r>
              <a:rPr lang="en-US" b="1" dirty="0" err="1">
                <a:solidFill>
                  <a:srgbClr val="000000"/>
                </a:solidFill>
                <a:latin typeface="Courier New" charset="0"/>
                <a:ea typeface="Courier New" charset="0"/>
                <a:cs typeface="Courier New" charset="0"/>
              </a:rPr>
              <a:t>main.html</a:t>
            </a:r>
            <a:r>
              <a:rPr lang="en-US" b="1" dirty="0">
                <a:solidFill>
                  <a:srgbClr val="000000"/>
                </a:solidFill>
                <a:latin typeface="Courier New" charset="0"/>
                <a:ea typeface="Courier New" charset="0"/>
                <a:cs typeface="Courier New" charset="0"/>
              </a:rPr>
              <a:t> sample</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page is coming from a file in </a:t>
            </a:r>
            <a:r>
              <a:rPr lang="en-US" b="1" dirty="0" smtClean="0">
                <a:solidFill>
                  <a:srgbClr val="000000"/>
                </a:solidFill>
                <a:latin typeface="Courier New" charset="0"/>
                <a:ea typeface="Courier New" charset="0"/>
                <a:cs typeface="Courier New" charset="0"/>
              </a:rPr>
              <a:t>views/templates/</a:t>
            </a:r>
            <a:r>
              <a:rPr lang="en-US" b="1" dirty="0" err="1" smtClean="0">
                <a:solidFill>
                  <a:srgbClr val="000000"/>
                </a:solidFill>
                <a:latin typeface="Courier New" charset="0"/>
                <a:ea typeface="Courier New" charset="0"/>
                <a:cs typeface="Courier New" charset="0"/>
              </a:rPr>
              <a:t>main.html</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"funky"</a:t>
            </a:r>
            <a:r>
              <a:rPr lang="en-US" b="1" dirty="0">
                <a:solidFill>
                  <a:srgbClr val="2EAEBB"/>
                </a:solidFill>
                <a:latin typeface="Courier New" charset="0"/>
                <a:ea typeface="Courier New" charset="0"/>
                <a:cs typeface="Courier New" charset="0"/>
              </a:rPr>
              <a:t>&gt;</a:t>
            </a:r>
            <a:r>
              <a:rPr lang="en-US" b="1" u="sng" dirty="0">
                <a:solidFill>
                  <a:srgbClr val="C814C9"/>
                </a:solidFill>
                <a:latin typeface="Courier New" charset="0"/>
                <a:ea typeface="Courier New" charset="0"/>
                <a:cs typeface="Courier New" charset="0"/>
              </a:rPr>
              <a:t>Use a view function</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li</a:t>
            </a:r>
            <a:r>
              <a:rPr lang="en-US" b="1" u="sng" dirty="0">
                <a:solidFill>
                  <a:srgbClr val="2EAEBB"/>
                </a:solidFill>
                <a:latin typeface="Courier New" charset="0"/>
                <a:ea typeface="Courier New" charset="0"/>
                <a:cs typeface="Courier New" charset="0"/>
              </a:rPr>
              <a:t>&gt;</a:t>
            </a:r>
          </a:p>
          <a:p>
            <a:r>
              <a:rPr lang="en-US" b="1" dirty="0" smtClean="0">
                <a:solidFill>
                  <a:srgbClr val="0500FF"/>
                </a:solidFill>
                <a:latin typeface="Courier New" charset="0"/>
                <a:ea typeface="Courier New" charset="0"/>
                <a:cs typeface="Courier New" charset="0"/>
              </a:rPr>
              <a:t>       ...</a:t>
            </a:r>
            <a:endParaRPr lang="en-US" b="1" dirty="0">
              <a:solidFill>
                <a:srgbClr val="0500FF"/>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sample code is available at</a:t>
            </a: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a:t>
            </a:r>
            <a:r>
              <a:rPr lang="en-US" b="1" dirty="0">
                <a:solidFill>
                  <a:srgbClr val="2EAEBB"/>
                </a:solidFill>
                <a:latin typeface="Courier New" charset="0"/>
                <a:ea typeface="Courier New" charset="0"/>
                <a:cs typeface="Courier New" charset="0"/>
              </a:rPr>
              <a:t> </a:t>
            </a:r>
            <a:r>
              <a:rPr lang="en-US" b="1" dirty="0">
                <a:solidFill>
                  <a:srgbClr val="2FB41D"/>
                </a:solidFill>
                <a:latin typeface="Courier New" charset="0"/>
                <a:ea typeface="Courier New" charset="0"/>
                <a:cs typeface="Courier New" charset="0"/>
              </a:rPr>
              <a:t>target</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"_blank"</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u="sng" dirty="0">
                <a:solidFill>
                  <a:srgbClr val="C814C9"/>
                </a:solidFill>
                <a:latin typeface="Courier New" charset="0"/>
                <a:ea typeface="Courier New" charset="0"/>
                <a:cs typeface="Courier New" charset="0"/>
              </a:rPr>
              <a:t>https://</a:t>
            </a:r>
            <a:r>
              <a:rPr lang="en-US" b="1" u="sng" dirty="0" err="1">
                <a:solidFill>
                  <a:srgbClr val="C814C9"/>
                </a:solidFill>
                <a:latin typeface="Courier New" charset="0"/>
                <a:ea typeface="Courier New" charset="0"/>
                <a:cs typeface="Courier New" charset="0"/>
              </a:rPr>
              <a:t>github.com</a:t>
            </a:r>
            <a:r>
              <a:rPr lang="en-US" b="1" u="sng" dirty="0">
                <a:solidFill>
                  <a:srgbClr val="C814C9"/>
                </a:solidFill>
                <a:latin typeface="Courier New" charset="0"/>
                <a:ea typeface="Courier New" charset="0"/>
                <a:cs typeface="Courier New" charset="0"/>
              </a:rPr>
              <a:t>/csev/dj4e-samples</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a:p>
            <a:r>
              <a:rPr lang="mr-IN" b="1" u="sng" dirty="0">
                <a:solidFill>
                  <a:srgbClr val="2EAEBB"/>
                </a:solidFill>
                <a:latin typeface="Courier New" charset="0"/>
                <a:ea typeface="Courier New" charset="0"/>
                <a:cs typeface="Courier New" charset="0"/>
              </a:rPr>
              <a:t>&lt;/</a:t>
            </a:r>
            <a:r>
              <a:rPr lang="mr-IN" b="1" u="sng" dirty="0" err="1">
                <a:solidFill>
                  <a:srgbClr val="C1651C"/>
                </a:solidFill>
                <a:latin typeface="Courier New" charset="0"/>
                <a:ea typeface="Courier New" charset="0"/>
                <a:cs typeface="Courier New" charset="0"/>
              </a:rPr>
              <a:t>p</a:t>
            </a:r>
            <a:r>
              <a:rPr lang="mr-IN" b="1" u="sng" dirty="0">
                <a:solidFill>
                  <a:srgbClr val="2EAEBB"/>
                </a:solidFill>
                <a:latin typeface="Courier New" charset="0"/>
                <a:ea typeface="Courier New" charset="0"/>
                <a:cs typeface="Courier New" charset="0"/>
              </a:rPr>
              <a:t>&gt;</a:t>
            </a:r>
            <a:endParaRPr lang="mr-IN" b="1" u="sng" dirty="0">
              <a:solidFill>
                <a:srgbClr val="000000"/>
              </a:solidFill>
              <a:latin typeface="Courier New" charset="0"/>
              <a:ea typeface="Courier New" charset="0"/>
              <a:cs typeface="Courier New" charset="0"/>
            </a:endParaRPr>
          </a:p>
          <a:p>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body</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html</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p:txBody>
      </p:sp>
      <p:sp>
        <p:nvSpPr>
          <p:cNvPr id="6" name="TextBox 5"/>
          <p:cNvSpPr txBox="1"/>
          <p:nvPr/>
        </p:nvSpPr>
        <p:spPr>
          <a:xfrm>
            <a:off x="6786519" y="1509819"/>
            <a:ext cx="4458272"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views/templates/views/</a:t>
            </a:r>
            <a:r>
              <a:rPr lang="en-US" b="1" dirty="0" err="1" smtClean="0">
                <a:solidFill>
                  <a:srgbClr val="FFFF00"/>
                </a:solidFill>
                <a:latin typeface="Courier New" charset="0"/>
                <a:ea typeface="Courier New" charset="0"/>
                <a:cs typeface="Courier New" charset="0"/>
              </a:rPr>
              <a:t>main.html</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479402" y="863676"/>
            <a:ext cx="9004840" cy="369332"/>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p>
        </p:txBody>
      </p:sp>
      <p:sp>
        <p:nvSpPr>
          <p:cNvPr id="5" name="TextBox 4"/>
          <p:cNvSpPr txBox="1"/>
          <p:nvPr/>
        </p:nvSpPr>
        <p:spPr>
          <a:xfrm>
            <a:off x="9716866" y="890218"/>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0585774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2742</TotalTime>
  <Words>5037</Words>
  <Application>Microsoft Macintosh PowerPoint</Application>
  <PresentationFormat>Widescreen</PresentationFormat>
  <Paragraphs>975</Paragraphs>
  <Slides>81</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81</vt:i4>
      </vt:variant>
    </vt:vector>
  </HeadingPairs>
  <TitlesOfParts>
    <vt:vector size="95" baseType="lpstr">
      <vt:lpstr>Cabin</vt:lpstr>
      <vt:lpstr>Calibri</vt:lpstr>
      <vt:lpstr>Calibri Light</vt:lpstr>
      <vt:lpstr>Courier</vt:lpstr>
      <vt:lpstr>Courier New</vt:lpstr>
      <vt:lpstr>Gill Sans</vt:lpstr>
      <vt:lpstr>Helvetica</vt:lpstr>
      <vt:lpstr>Mangal</vt:lpstr>
      <vt:lpstr>Menlo-Regular</vt:lpstr>
      <vt:lpstr>ＭＳ Ｐゴシック</vt:lpstr>
      <vt:lpstr>Wingdings</vt:lpstr>
      <vt:lpstr>ヒラギノ角ゴ ProN W3</vt:lpstr>
      <vt:lpstr>Arial</vt:lpstr>
      <vt:lpstr>Office Theme</vt:lpstr>
      <vt:lpstr>Views and Templates</vt:lpstr>
      <vt:lpstr>PowerPoint Presentation</vt:lpstr>
      <vt:lpstr>Views are the core of our application</vt:lpstr>
      <vt:lpstr>Reading the URL</vt:lpstr>
      <vt:lpstr>URL Dispatcher</vt:lpstr>
      <vt:lpstr>Three patterns for views (in urls.py)</vt:lpstr>
      <vt:lpstr>PowerPoint Presentation</vt:lpstr>
      <vt:lpstr>Viewing the Views</vt:lpstr>
      <vt:lpstr>PowerPoint Presentation</vt:lpstr>
      <vt:lpstr>Request and Response Objects</vt:lpstr>
      <vt:lpstr>class HttpRequest</vt:lpstr>
      <vt:lpstr>class HttpResponse</vt:lpstr>
      <vt:lpstr>PowerPoint Presentation</vt:lpstr>
      <vt:lpstr>PowerPoint Presentation</vt:lpstr>
      <vt:lpstr>Danger – What Danger?</vt:lpstr>
      <vt:lpstr>Why is that view named danger?</vt:lpstr>
      <vt:lpstr>PowerPoint Presentation</vt:lpstr>
      <vt:lpstr>PowerPoint Presentation</vt:lpstr>
      <vt:lpstr>HTML entities</vt:lpstr>
      <vt:lpstr>Parsing the URL after the Application and View</vt:lpstr>
      <vt:lpstr>Class Views – Inheritance</vt:lpstr>
      <vt:lpstr>Parameters to Class Views</vt:lpstr>
      <vt:lpstr>HTTP Status Codes</vt:lpstr>
      <vt:lpstr>HTTP Location Header</vt:lpstr>
      <vt:lpstr>Sending a Redirect from a View</vt:lpstr>
      <vt:lpstr>PowerPoint Presentation</vt:lpstr>
      <vt:lpstr>Templates to Organize HTML</vt:lpstr>
      <vt:lpstr>PowerPoint Presentation</vt:lpstr>
      <vt:lpstr>Templates</vt:lpstr>
      <vt:lpstr>What is a Template?</vt:lpstr>
      <vt:lpstr>Template Render Process</vt:lpstr>
      <vt:lpstr>Template Render Process</vt:lpstr>
      <vt:lpstr>URL -&gt; View -&gt; Template</vt:lpstr>
      <vt:lpstr>PowerPoint Presentation</vt:lpstr>
      <vt:lpstr>Where are Templates?</vt:lpstr>
      <vt:lpstr>Templates in Folders</vt:lpstr>
      <vt:lpstr>Templates in Name Spaces</vt:lpstr>
      <vt:lpstr>Django template language (DTL)</vt:lpstr>
      <vt:lpstr>Template Tags / Code</vt:lpstr>
      <vt:lpstr>PowerPoint Presentation</vt:lpstr>
      <vt:lpstr>PowerPoint Presentation</vt:lpstr>
      <vt:lpstr>PowerPoint Presentation</vt:lpstr>
      <vt:lpstr>PowerPoint Presentation</vt:lpstr>
      <vt:lpstr>PowerPoint Presentation</vt:lpstr>
      <vt:lpstr>PowerPoint Presentation</vt:lpstr>
      <vt:lpstr>Template Inheritance</vt:lpstr>
      <vt:lpstr>Review Python Object-Oriented Programming</vt:lpstr>
      <vt:lpstr>Inheritance</vt:lpstr>
      <vt:lpstr>Template Inheritance</vt:lpstr>
      <vt:lpstr>Template Inheritance</vt:lpstr>
      <vt:lpstr>PowerPoint Presentation</vt:lpstr>
      <vt:lpstr>URL Mapping / Reversing</vt:lpstr>
      <vt:lpstr>PowerPoint Presentation</vt:lpstr>
      <vt:lpstr>Reverse Resolution of URLs</vt:lpstr>
      <vt:lpstr>PowerPoint Presentation</vt:lpstr>
      <vt:lpstr>Using the url tag in a template</vt:lpstr>
      <vt:lpstr>PowerPoint Presentation</vt:lpstr>
      <vt:lpstr>Other applications and parameters</vt:lpstr>
      <vt:lpstr>PowerPoint Presentation</vt:lpstr>
      <vt:lpstr>A "second" name space</vt:lpstr>
      <vt:lpstr>PowerPoint Presentation</vt:lpstr>
      <vt:lpstr>PowerPoint Presentation</vt:lpstr>
      <vt:lpstr>Generic Views</vt:lpstr>
      <vt:lpstr>PowerPoint Presentation</vt:lpstr>
      <vt:lpstr>Looking back: SQL</vt:lpstr>
      <vt:lpstr>Peeking Ahead: CRUD UI</vt:lpstr>
      <vt:lpstr>PowerPoint Presentation</vt:lpstr>
      <vt:lpstr>Generic Views – List / Detail</vt:lpstr>
      <vt:lpstr>PowerPoint Presentation</vt:lpstr>
      <vt:lpstr>PowerPoint Presentation</vt:lpstr>
      <vt:lpstr>PowerPoint Presentation</vt:lpstr>
      <vt:lpstr>Concept: Don't Repeat Yourself (DRY)</vt:lpstr>
      <vt:lpstr>Built-in class-based generic views</vt:lpstr>
      <vt:lpstr>PowerPoint Presentation</vt:lpstr>
      <vt:lpstr>PowerPoint Presentation</vt:lpstr>
      <vt:lpstr>PowerPoint Presentation</vt:lpstr>
      <vt:lpstr>PowerPoint Presentation</vt:lpstr>
      <vt:lpstr>Summary</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184</cp:revision>
  <dcterms:created xsi:type="dcterms:W3CDTF">2019-01-19T02:12:54Z</dcterms:created>
  <dcterms:modified xsi:type="dcterms:W3CDTF">2019-09-29T20:53:37Z</dcterms:modified>
</cp:coreProperties>
</file>